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94" r:id="rId4"/>
    <p:sldId id="258" r:id="rId5"/>
    <p:sldId id="259" r:id="rId6"/>
    <p:sldId id="260" r:id="rId7"/>
    <p:sldId id="261" r:id="rId8"/>
    <p:sldId id="271" r:id="rId9"/>
    <p:sldId id="262" r:id="rId10"/>
    <p:sldId id="273" r:id="rId11"/>
    <p:sldId id="274" r:id="rId12"/>
    <p:sldId id="263" r:id="rId13"/>
    <p:sldId id="264" r:id="rId14"/>
    <p:sldId id="265" r:id="rId15"/>
    <p:sldId id="266" r:id="rId16"/>
    <p:sldId id="389" r:id="rId17"/>
    <p:sldId id="392" r:id="rId18"/>
    <p:sldId id="391" r:id="rId19"/>
    <p:sldId id="393" r:id="rId20"/>
    <p:sldId id="268" r:id="rId21"/>
    <p:sldId id="269" r:id="rId22"/>
    <p:sldId id="270" r:id="rId23"/>
    <p:sldId id="275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Open Sans Light" panose="020B0306030504020204" pitchFamily="34" charset="0"/>
      <p:regular r:id="rId30"/>
      <p:bold r:id="rId31"/>
      <p:italic r:id="rId32"/>
      <p:boldItalic r:id="rId33"/>
    </p:embeddedFont>
    <p:embeddedFont>
      <p:font typeface="Univers" panose="020B050302020202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hON50N5xdt350z4wFGr+UJaH+I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03"/>
    <p:restoredTop sz="94667"/>
  </p:normalViewPr>
  <p:slideViewPr>
    <p:cSldViewPr snapToGrid="0">
      <p:cViewPr varScale="1">
        <p:scale>
          <a:sx n="208" d="100"/>
          <a:sy n="208" d="100"/>
        </p:scale>
        <p:origin x="200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2E3F2-28BD-4E82-952F-0E23BD0233D4}" type="doc">
      <dgm:prSet loTypeId="urn:microsoft.com/office/officeart/2005/8/layout/venn1" loCatId="relationship" qsTypeId="urn:microsoft.com/office/officeart/2005/8/quickstyle/simple4" qsCatId="simple" csTypeId="urn:microsoft.com/office/officeart/2005/8/colors/colorful1" csCatId="colorful" phldr="1"/>
      <dgm:spPr/>
    </dgm:pt>
    <dgm:pt modelId="{6AB4A001-6D17-44BB-A40D-72FDE3724963}">
      <dgm:prSet phldrT="[Text]" custT="1"/>
      <dgm:spPr>
        <a:solidFill>
          <a:srgbClr val="EA861A">
            <a:alpha val="60000"/>
          </a:srgbClr>
        </a:solidFill>
        <a:ln>
          <a:noFill/>
        </a:ln>
      </dgm:spPr>
      <dgm:t>
        <a:bodyPr/>
        <a:lstStyle/>
        <a:p>
          <a:r>
            <a:rPr lang="en-US" sz="1600" b="1" dirty="0">
              <a:solidFill>
                <a:srgbClr val="005598"/>
              </a:solidFill>
              <a:latin typeface="Univers" panose="020B0503020202020204" pitchFamily="34" charset="0"/>
            </a:rPr>
            <a:t>Education</a:t>
          </a:r>
        </a:p>
      </dgm:t>
    </dgm:pt>
    <dgm:pt modelId="{4473EBF3-F3A5-472F-BA3F-8807B7C8460C}" type="parTrans" cxnId="{CE813345-0718-448F-B880-C4CD1B05C9BA}">
      <dgm:prSet/>
      <dgm:spPr/>
      <dgm:t>
        <a:bodyPr/>
        <a:lstStyle/>
        <a:p>
          <a:endParaRPr lang="en-US"/>
        </a:p>
      </dgm:t>
    </dgm:pt>
    <dgm:pt modelId="{C18FE49B-71A1-43CD-AAEC-A195FC853FDB}" type="sibTrans" cxnId="{CE813345-0718-448F-B880-C4CD1B05C9BA}">
      <dgm:prSet/>
      <dgm:spPr/>
      <dgm:t>
        <a:bodyPr/>
        <a:lstStyle/>
        <a:p>
          <a:endParaRPr lang="en-US"/>
        </a:p>
      </dgm:t>
    </dgm:pt>
    <dgm:pt modelId="{37FED9B1-4201-402B-BC2D-F20F66A469FD}">
      <dgm:prSet phldrT="[Text]" custT="1"/>
      <dgm:spPr>
        <a:solidFill>
          <a:srgbClr val="0688CE">
            <a:alpha val="60000"/>
          </a:srgbClr>
        </a:solidFill>
        <a:ln>
          <a:noFill/>
        </a:ln>
      </dgm:spPr>
      <dgm:t>
        <a:bodyPr/>
        <a:lstStyle/>
        <a:p>
          <a:r>
            <a:rPr lang="en-US" sz="1600" b="1" dirty="0">
              <a:solidFill>
                <a:srgbClr val="005598"/>
              </a:solidFill>
              <a:latin typeface="Univers" panose="020B0503020202020204" pitchFamily="34" charset="0"/>
            </a:rPr>
            <a:t>Workforce</a:t>
          </a:r>
        </a:p>
      </dgm:t>
    </dgm:pt>
    <dgm:pt modelId="{EF3737C3-AFC5-4E1E-BB63-B0C6E88A8123}" type="parTrans" cxnId="{B0ACFCF5-9828-4106-B4F7-C25307B5388C}">
      <dgm:prSet/>
      <dgm:spPr/>
      <dgm:t>
        <a:bodyPr/>
        <a:lstStyle/>
        <a:p>
          <a:endParaRPr lang="en-US"/>
        </a:p>
      </dgm:t>
    </dgm:pt>
    <dgm:pt modelId="{3EFA7233-1907-489D-B2FC-AE7D6D2D3706}" type="sibTrans" cxnId="{B0ACFCF5-9828-4106-B4F7-C25307B5388C}">
      <dgm:prSet/>
      <dgm:spPr/>
      <dgm:t>
        <a:bodyPr/>
        <a:lstStyle/>
        <a:p>
          <a:endParaRPr lang="en-US"/>
        </a:p>
      </dgm:t>
    </dgm:pt>
    <dgm:pt modelId="{6E59959F-7F0B-46F2-9E0D-977FEA8C53C9}">
      <dgm:prSet phldrT="[Text]" custT="1"/>
      <dgm:spPr>
        <a:solidFill>
          <a:srgbClr val="69962C">
            <a:alpha val="60000"/>
          </a:srgbClr>
        </a:solidFill>
        <a:ln>
          <a:noFill/>
        </a:ln>
      </dgm:spPr>
      <dgm:t>
        <a:bodyPr/>
        <a:lstStyle/>
        <a:p>
          <a:endParaRPr lang="en-US" sz="1600" b="1" dirty="0">
            <a:solidFill>
              <a:srgbClr val="005598"/>
            </a:solidFill>
            <a:latin typeface="Univers" panose="020B0503020202020204" pitchFamily="34" charset="0"/>
          </a:endParaRPr>
        </a:p>
        <a:p>
          <a:r>
            <a:rPr lang="en-US" sz="1600" b="1" dirty="0">
              <a:solidFill>
                <a:srgbClr val="005598"/>
              </a:solidFill>
              <a:latin typeface="Univers" panose="020B0503020202020204" pitchFamily="34" charset="0"/>
            </a:rPr>
            <a:t>Economic Development</a:t>
          </a:r>
        </a:p>
      </dgm:t>
    </dgm:pt>
    <dgm:pt modelId="{D32DE385-EA7E-4FA7-995A-C2701B62E531}" type="parTrans" cxnId="{25587B18-7492-4938-B20D-48B7B151A8CC}">
      <dgm:prSet/>
      <dgm:spPr/>
      <dgm:t>
        <a:bodyPr/>
        <a:lstStyle/>
        <a:p>
          <a:endParaRPr lang="en-US"/>
        </a:p>
      </dgm:t>
    </dgm:pt>
    <dgm:pt modelId="{CFE52B23-8CD6-4F5A-A03E-3426021FDCF7}" type="sibTrans" cxnId="{25587B18-7492-4938-B20D-48B7B151A8CC}">
      <dgm:prSet/>
      <dgm:spPr/>
      <dgm:t>
        <a:bodyPr/>
        <a:lstStyle/>
        <a:p>
          <a:endParaRPr lang="en-US"/>
        </a:p>
      </dgm:t>
    </dgm:pt>
    <dgm:pt modelId="{3987FE65-312B-400A-8BE0-BD8B3FF4CDAA}" type="pres">
      <dgm:prSet presAssocID="{3C22E3F2-28BD-4E82-952F-0E23BD0233D4}" presName="compositeShape" presStyleCnt="0">
        <dgm:presLayoutVars>
          <dgm:chMax val="7"/>
          <dgm:dir/>
          <dgm:resizeHandles val="exact"/>
        </dgm:presLayoutVars>
      </dgm:prSet>
      <dgm:spPr/>
    </dgm:pt>
    <dgm:pt modelId="{7449F9E5-CEC4-4C58-9130-8708C7696F05}" type="pres">
      <dgm:prSet presAssocID="{6AB4A001-6D17-44BB-A40D-72FDE3724963}" presName="circ1" presStyleLbl="vennNode1" presStyleIdx="0" presStyleCnt="3" custLinFactNeighborX="-1105" custLinFactNeighborY="5065"/>
      <dgm:spPr/>
    </dgm:pt>
    <dgm:pt modelId="{F5BF62B5-326D-4F4A-A5BF-6A2F4601F416}" type="pres">
      <dgm:prSet presAssocID="{6AB4A001-6D17-44BB-A40D-72FDE372496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4E7AA1C-8404-4642-AFD7-6155765EE84D}" type="pres">
      <dgm:prSet presAssocID="{37FED9B1-4201-402B-BC2D-F20F66A469FD}" presName="circ2" presStyleLbl="vennNode1" presStyleIdx="1" presStyleCnt="3" custLinFactNeighborX="-1677" custLinFactNeighborY="-5946"/>
      <dgm:spPr/>
    </dgm:pt>
    <dgm:pt modelId="{04E21E0B-F55F-4FFA-87A0-F587A23DE382}" type="pres">
      <dgm:prSet presAssocID="{37FED9B1-4201-402B-BC2D-F20F66A469F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91360AC-3A8C-43CF-9B70-F3CF99237DC7}" type="pres">
      <dgm:prSet presAssocID="{6E59959F-7F0B-46F2-9E0D-977FEA8C53C9}" presName="circ3" presStyleLbl="vennNode1" presStyleIdx="2" presStyleCnt="3" custLinFactNeighborX="924" custLinFactNeighborY="-8272"/>
      <dgm:spPr/>
    </dgm:pt>
    <dgm:pt modelId="{C1580DF8-1D1F-424F-BF4C-E62E898DC589}" type="pres">
      <dgm:prSet presAssocID="{6E59959F-7F0B-46F2-9E0D-977FEA8C53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6C33112-4217-4A64-BDB4-3A3BCA81C06B}" type="presOf" srcId="{6E59959F-7F0B-46F2-9E0D-977FEA8C53C9}" destId="{191360AC-3A8C-43CF-9B70-F3CF99237DC7}" srcOrd="0" destOrd="0" presId="urn:microsoft.com/office/officeart/2005/8/layout/venn1"/>
    <dgm:cxn modelId="{25587B18-7492-4938-B20D-48B7B151A8CC}" srcId="{3C22E3F2-28BD-4E82-952F-0E23BD0233D4}" destId="{6E59959F-7F0B-46F2-9E0D-977FEA8C53C9}" srcOrd="2" destOrd="0" parTransId="{D32DE385-EA7E-4FA7-995A-C2701B62E531}" sibTransId="{CFE52B23-8CD6-4F5A-A03E-3426021FDCF7}"/>
    <dgm:cxn modelId="{A1528F23-0950-4678-B9F4-6A0EDF882473}" type="presOf" srcId="{3C22E3F2-28BD-4E82-952F-0E23BD0233D4}" destId="{3987FE65-312B-400A-8BE0-BD8B3FF4CDAA}" srcOrd="0" destOrd="0" presId="urn:microsoft.com/office/officeart/2005/8/layout/venn1"/>
    <dgm:cxn modelId="{DD3CE437-F4BF-472A-956B-A4FF6F5BF766}" type="presOf" srcId="{6AB4A001-6D17-44BB-A40D-72FDE3724963}" destId="{F5BF62B5-326D-4F4A-A5BF-6A2F4601F416}" srcOrd="1" destOrd="0" presId="urn:microsoft.com/office/officeart/2005/8/layout/venn1"/>
    <dgm:cxn modelId="{CE813345-0718-448F-B880-C4CD1B05C9BA}" srcId="{3C22E3F2-28BD-4E82-952F-0E23BD0233D4}" destId="{6AB4A001-6D17-44BB-A40D-72FDE3724963}" srcOrd="0" destOrd="0" parTransId="{4473EBF3-F3A5-472F-BA3F-8807B7C8460C}" sibTransId="{C18FE49B-71A1-43CD-AAEC-A195FC853FDB}"/>
    <dgm:cxn modelId="{D15AC94D-530C-482F-8502-14E73F103882}" type="presOf" srcId="{37FED9B1-4201-402B-BC2D-F20F66A469FD}" destId="{04E21E0B-F55F-4FFA-87A0-F587A23DE382}" srcOrd="1" destOrd="0" presId="urn:microsoft.com/office/officeart/2005/8/layout/venn1"/>
    <dgm:cxn modelId="{E1EA1489-D67E-467A-BF4A-8014334D1C55}" type="presOf" srcId="{6AB4A001-6D17-44BB-A40D-72FDE3724963}" destId="{7449F9E5-CEC4-4C58-9130-8708C7696F05}" srcOrd="0" destOrd="0" presId="urn:microsoft.com/office/officeart/2005/8/layout/venn1"/>
    <dgm:cxn modelId="{BFE26BA5-99ED-4EB1-AF7A-2A0799F8E767}" type="presOf" srcId="{37FED9B1-4201-402B-BC2D-F20F66A469FD}" destId="{04E7AA1C-8404-4642-AFD7-6155765EE84D}" srcOrd="0" destOrd="0" presId="urn:microsoft.com/office/officeart/2005/8/layout/venn1"/>
    <dgm:cxn modelId="{141C8DB8-3B46-43BF-8788-E3C416A2EA27}" type="presOf" srcId="{6E59959F-7F0B-46F2-9E0D-977FEA8C53C9}" destId="{C1580DF8-1D1F-424F-BF4C-E62E898DC589}" srcOrd="1" destOrd="0" presId="urn:microsoft.com/office/officeart/2005/8/layout/venn1"/>
    <dgm:cxn modelId="{B0ACFCF5-9828-4106-B4F7-C25307B5388C}" srcId="{3C22E3F2-28BD-4E82-952F-0E23BD0233D4}" destId="{37FED9B1-4201-402B-BC2D-F20F66A469FD}" srcOrd="1" destOrd="0" parTransId="{EF3737C3-AFC5-4E1E-BB63-B0C6E88A8123}" sibTransId="{3EFA7233-1907-489D-B2FC-AE7D6D2D3706}"/>
    <dgm:cxn modelId="{C474CE89-F2C9-4A39-8FE0-E5973F34C7FE}" type="presParOf" srcId="{3987FE65-312B-400A-8BE0-BD8B3FF4CDAA}" destId="{7449F9E5-CEC4-4C58-9130-8708C7696F05}" srcOrd="0" destOrd="0" presId="urn:microsoft.com/office/officeart/2005/8/layout/venn1"/>
    <dgm:cxn modelId="{26517C45-991C-4F29-AD3E-43E0FE6C2A2F}" type="presParOf" srcId="{3987FE65-312B-400A-8BE0-BD8B3FF4CDAA}" destId="{F5BF62B5-326D-4F4A-A5BF-6A2F4601F416}" srcOrd="1" destOrd="0" presId="urn:microsoft.com/office/officeart/2005/8/layout/venn1"/>
    <dgm:cxn modelId="{9E183412-76DF-4F35-9A5E-91682FF51C76}" type="presParOf" srcId="{3987FE65-312B-400A-8BE0-BD8B3FF4CDAA}" destId="{04E7AA1C-8404-4642-AFD7-6155765EE84D}" srcOrd="2" destOrd="0" presId="urn:microsoft.com/office/officeart/2005/8/layout/venn1"/>
    <dgm:cxn modelId="{7D9B3E58-CE35-4B8F-8061-F11294743E56}" type="presParOf" srcId="{3987FE65-312B-400A-8BE0-BD8B3FF4CDAA}" destId="{04E21E0B-F55F-4FFA-87A0-F587A23DE382}" srcOrd="3" destOrd="0" presId="urn:microsoft.com/office/officeart/2005/8/layout/venn1"/>
    <dgm:cxn modelId="{A8235E45-4F25-45B9-81EE-4282CE2367E7}" type="presParOf" srcId="{3987FE65-312B-400A-8BE0-BD8B3FF4CDAA}" destId="{191360AC-3A8C-43CF-9B70-F3CF99237DC7}" srcOrd="4" destOrd="0" presId="urn:microsoft.com/office/officeart/2005/8/layout/venn1"/>
    <dgm:cxn modelId="{6E46838F-2973-4A1F-A506-AFDB3CBD0D69}" type="presParOf" srcId="{3987FE65-312B-400A-8BE0-BD8B3FF4CDAA}" destId="{C1580DF8-1D1F-424F-BF4C-E62E898DC589}" srcOrd="5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9F9E5-CEC4-4C58-9130-8708C7696F05}">
      <dsp:nvSpPr>
        <dsp:cNvPr id="0" name=""/>
        <dsp:cNvSpPr/>
      </dsp:nvSpPr>
      <dsp:spPr>
        <a:xfrm>
          <a:off x="1777860" y="176975"/>
          <a:ext cx="2475764" cy="2475764"/>
        </a:xfrm>
        <a:prstGeom prst="ellipse">
          <a:avLst/>
        </a:prstGeom>
        <a:solidFill>
          <a:srgbClr val="EA861A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5598"/>
              </a:solidFill>
              <a:latin typeface="Univers" panose="020B0503020202020204" pitchFamily="34" charset="0"/>
            </a:rPr>
            <a:t>Education</a:t>
          </a:r>
        </a:p>
      </dsp:txBody>
      <dsp:txXfrm>
        <a:off x="2107962" y="610234"/>
        <a:ext cx="1815560" cy="1114093"/>
      </dsp:txXfrm>
    </dsp:sp>
    <dsp:sp modelId="{04E7AA1C-8404-4642-AFD7-6155765EE84D}">
      <dsp:nvSpPr>
        <dsp:cNvPr id="0" name=""/>
        <dsp:cNvSpPr/>
      </dsp:nvSpPr>
      <dsp:spPr>
        <a:xfrm>
          <a:off x="2657037" y="1451722"/>
          <a:ext cx="2475764" cy="2475764"/>
        </a:xfrm>
        <a:prstGeom prst="ellipse">
          <a:avLst/>
        </a:prstGeom>
        <a:solidFill>
          <a:srgbClr val="0688CE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5598"/>
              </a:solidFill>
              <a:latin typeface="Univers" panose="020B0503020202020204" pitchFamily="34" charset="0"/>
            </a:rPr>
            <a:t>Workforce</a:t>
          </a:r>
        </a:p>
      </dsp:txBody>
      <dsp:txXfrm>
        <a:off x="3414208" y="2091294"/>
        <a:ext cx="1485458" cy="1361670"/>
      </dsp:txXfrm>
    </dsp:sp>
    <dsp:sp modelId="{191360AC-3A8C-43CF-9B70-F3CF99237DC7}">
      <dsp:nvSpPr>
        <dsp:cNvPr id="0" name=""/>
        <dsp:cNvSpPr/>
      </dsp:nvSpPr>
      <dsp:spPr>
        <a:xfrm>
          <a:off x="934755" y="1394135"/>
          <a:ext cx="2475764" cy="2475764"/>
        </a:xfrm>
        <a:prstGeom prst="ellipse">
          <a:avLst/>
        </a:prstGeom>
        <a:solidFill>
          <a:srgbClr val="69962C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>
            <a:solidFill>
              <a:srgbClr val="005598"/>
            </a:solidFill>
            <a:latin typeface="Univers" panose="020B0503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5598"/>
              </a:solidFill>
              <a:latin typeface="Univers" panose="020B0503020202020204" pitchFamily="34" charset="0"/>
            </a:rPr>
            <a:t>Economic Development</a:t>
          </a:r>
        </a:p>
      </dsp:txBody>
      <dsp:txXfrm>
        <a:off x="1167890" y="2033708"/>
        <a:ext cx="1485458" cy="1361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ed65ea7ff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36ed65ea7ff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dc9f2650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3dc9f265027_4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g3dc9f265027_4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dc9f265027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3dc9f265027_5_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3dc9f265027_5_1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dc967de8e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3dc967de8e0_0_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g3dc967de8e0_0_1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c806d84b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3dc806d84b5_0_5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3dc806d84b5_0_5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c806d84b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3dc806d84b5_0_6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g3dc806d84b5_0_6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c806d84b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dc806d84b5_0_6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dc806d84b5_0_6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c806d84b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dc806d84b5_0_6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latin typeface="Univers" panose="020B0503020202020204" pitchFamily="34" charset="0"/>
              </a:rPr>
              <a:t>Houston’s NAEP results show modest gains but persistently low proficiency in reading and middle school math, meaning a large share of students are not reaching the foundational skill levels required for high-skill, high-growth jobs. For the Gulf Coast region, this translates into a structurally constrained talent pipeline, increasing reliance on remediation, employer training, and possible in-migration to meet workforce demand.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9" name="Google Shape;159;g3dc806d84b5_0_6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825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c806d84b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dc806d84b5_0_6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2883" indent="-142883" defTabSz="457200">
              <a:buClrTx/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Univers" panose="020B0503020202020204" pitchFamily="34" charset="0"/>
                <a:ea typeface="Calibri"/>
                <a:cs typeface="Calibri"/>
                <a:sym typeface="Calibri"/>
              </a:rPr>
              <a:t>Education without employer demand produces underemployment.</a:t>
            </a:r>
          </a:p>
          <a:p>
            <a:pPr marL="142883" indent="-142883" defTabSz="457200">
              <a:buClrTx/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Univers" panose="020B0503020202020204" pitchFamily="34" charset="0"/>
                <a:ea typeface="Calibri"/>
                <a:cs typeface="Calibri"/>
                <a:sym typeface="Calibri"/>
              </a:rPr>
              <a:t>In economic development, capital follows talent. Without talent, investment slows.</a:t>
            </a:r>
          </a:p>
          <a:p>
            <a:pPr marL="142883" indent="-142883" defTabSz="457200">
              <a:buClrTx/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Univers" panose="020B0503020202020204" pitchFamily="34" charset="0"/>
                <a:ea typeface="Calibri"/>
                <a:cs typeface="Calibri"/>
                <a:sym typeface="Calibri"/>
              </a:rPr>
              <a:t>Disconnected workforce systems produce placements. Aligned systems produce mobility.</a:t>
            </a:r>
          </a:p>
          <a:p>
            <a:pPr marL="142883" indent="-142883" defTabSz="457200">
              <a:buClrTx/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Univers" panose="020B0503020202020204" pitchFamily="34" charset="0"/>
                <a:ea typeface="Calibri"/>
                <a:cs typeface="Calibri"/>
                <a:sym typeface="Calibri"/>
              </a:rPr>
              <a:t>Short-term placements are not the same as long-term wage growth.</a:t>
            </a:r>
          </a:p>
          <a:p>
            <a:pPr marL="142883" indent="-142883" defTabSz="457200">
              <a:buClrTx/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Univers" panose="020B0503020202020204" pitchFamily="34" charset="0"/>
                <a:ea typeface="Calibri"/>
                <a:cs typeface="Calibri"/>
                <a:sym typeface="Calibri"/>
              </a:rPr>
              <a:t>When supply aligns with demand, investment risk drops.</a:t>
            </a:r>
          </a:p>
          <a:p>
            <a:pPr marL="142883" indent="-142883" defTabSz="457200">
              <a:buClrTx/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Univers" panose="020B0503020202020204" pitchFamily="34" charset="0"/>
                <a:ea typeface="Calibri"/>
                <a:cs typeface="Calibri"/>
                <a:sym typeface="Calibri"/>
              </a:rPr>
              <a:t>When investment grows, high-skill wages rise.</a:t>
            </a:r>
          </a:p>
          <a:p>
            <a:pPr marL="142883" indent="-142883" defTabSz="457200">
              <a:buClrTx/>
              <a:buFont typeface="Arial" panose="020B0604020202020204" pitchFamily="34" charset="0"/>
              <a:buChar char="•"/>
            </a:pPr>
            <a:r>
              <a:rPr lang="en-US" sz="1200" b="0" i="0" u="none" strike="noStrike" kern="1200" cap="none" dirty="0">
                <a:solidFill>
                  <a:prstClr val="black">
                    <a:lumMod val="75000"/>
                    <a:lumOff val="25000"/>
                  </a:prstClr>
                </a:solidFill>
                <a:latin typeface="Univers" panose="020B0503020202020204" pitchFamily="34" charset="0"/>
                <a:ea typeface="Calibri"/>
                <a:cs typeface="Calibri"/>
                <a:sym typeface="Calibri"/>
              </a:rPr>
              <a:t>When wages rise and are sustained, intergenerational mobility probability increases.</a:t>
            </a:r>
          </a:p>
        </p:txBody>
      </p:sp>
      <p:sp>
        <p:nvSpPr>
          <p:cNvPr id="159" name="Google Shape;159;g3dc806d84b5_0_6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1493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c806d84b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dc806d84b5_0_6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2883" indent="-142883" defTabSz="457200">
              <a:buClrTx/>
              <a:buFont typeface="Arial" panose="020B0604020202020204" pitchFamily="34" charset="0"/>
              <a:buChar char="•"/>
            </a:pPr>
            <a:endParaRPr lang="en-US" sz="1200" b="0" i="0" u="none" strike="noStrike" kern="1200" cap="none" dirty="0">
              <a:solidFill>
                <a:prstClr val="black">
                  <a:lumMod val="75000"/>
                  <a:lumOff val="25000"/>
                </a:prstClr>
              </a:solidFill>
              <a:latin typeface="Univers" panose="020B05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3dc806d84b5_0_6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135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c806d84b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dc806d84b5_0_6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2883" indent="-142883" defTabSz="457200">
              <a:buClrTx/>
              <a:buFont typeface="Arial" panose="020B0604020202020204" pitchFamily="34" charset="0"/>
              <a:buChar char="•"/>
            </a:pPr>
            <a:endParaRPr lang="en-US" sz="1200" b="0" i="0" u="none" strike="noStrike" kern="1200" cap="none" dirty="0">
              <a:solidFill>
                <a:prstClr val="black">
                  <a:lumMod val="75000"/>
                  <a:lumOff val="25000"/>
                </a:prstClr>
              </a:solidFill>
              <a:latin typeface="Univers" panose="020B05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3dc806d84b5_0_6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5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c9f265027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3dc9f265027_8_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g3dc9f265027_8_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dc806d84b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3dc806d84b5_0_7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g3dc806d84b5_0_7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c806d84b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3dc806d84b5_0_7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g3dc806d84b5_0_7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c806d84b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dc806d84b5_0_8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3dc806d84b5_0_8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dc806d84b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3dc806d84b5_0_8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Strengthen partnerships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Continue service in underserved and unfunded counties by activating partnerships with community organizations and increasing our services through different modalities.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Tailor instruction to workforce needs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Design culturally responsive, locally adapted programs based on workforce needs.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 flexible programming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Use a mix of face-to-face, hybrid, and virtual options to reduce access barriers in rural regions.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Leverage strategic partnerships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Collaborate with employers, ISDs, libraries, faith-based groups, and Chambers to host instruction in nontraditional rural locations.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Secure sustainable funding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Seek diversified funding streams beyond TWC allocations to maintain and grow services in high-need rural areas.</a:t>
            </a:r>
            <a:endParaRPr/>
          </a:p>
        </p:txBody>
      </p:sp>
      <p:sp>
        <p:nvSpPr>
          <p:cNvPr id="238" name="Google Shape;238;g3dc806d84b5_0_8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346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c806d84b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3dc806d84b5_0_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g3dc806d84b5_0_1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dc806d84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3dc806d84b5_0_4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3dc806d84b5_0_4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c8220a147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3dc8220a147_1_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g3dc8220a147_1_1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c967de8e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3dc967de8e0_0_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g3dc967de8e0_0_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dc9f265027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3dc9f265027_5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3dc9f265027_5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c806d84b5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3dc806d84b5_0_4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Strengthen partnerships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Continue service in underserved and unfunded counties by activating partnerships with community organizations and increasing our services through different modalities.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Tailor instruction to workforce needs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Design culturally responsive, locally adapted programs based on workforce needs.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Deliver flexible programming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Use a mix of face-to-face, hybrid, and virtual options to reduce access barriers in rural regions.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Leverage strategic partnerships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Collaborate with employers, ISDs, libraries, faith-based groups, and Chambers to host instruction in nontraditional rural locations.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Secure sustainable funding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Seek diversified funding streams beyond TWC allocations to maintain and grow services in high-need rural areas.</a:t>
            </a:r>
            <a:endParaRPr/>
          </a:p>
        </p:txBody>
      </p:sp>
      <p:sp>
        <p:nvSpPr>
          <p:cNvPr id="124" name="Google Shape;124;g3dc806d84b5_0_4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6ed65ea7ff_2_425"/>
          <p:cNvSpPr txBox="1">
            <a:spLocks noGrp="1"/>
          </p:cNvSpPr>
          <p:nvPr>
            <p:ph type="ctrTitle"/>
          </p:nvPr>
        </p:nvSpPr>
        <p:spPr>
          <a:xfrm>
            <a:off x="228600" y="744575"/>
            <a:ext cx="8686800" cy="17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g36ed65ea7ff_2_425"/>
          <p:cNvSpPr txBox="1">
            <a:spLocks noGrp="1"/>
          </p:cNvSpPr>
          <p:nvPr>
            <p:ph type="subTitle" idx="1"/>
          </p:nvPr>
        </p:nvSpPr>
        <p:spPr>
          <a:xfrm>
            <a:off x="311700" y="2642625"/>
            <a:ext cx="85206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6ed65ea7ff_2_45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g36ed65ea7ff_2_4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ed65ea7ff_2_46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g36ed65ea7ff_2_46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g36ed65ea7ff_2_4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ed65ea7ff_2_4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6ed65ea7ff_2_432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g36ed65ea7ff_2_432"/>
          <p:cNvSpPr txBox="1">
            <a:spLocks noGrp="1"/>
          </p:cNvSpPr>
          <p:nvPr>
            <p:ph type="body" idx="1"/>
          </p:nvPr>
        </p:nvSpPr>
        <p:spPr>
          <a:xfrm>
            <a:off x="228600" y="833175"/>
            <a:ext cx="5742300" cy="31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19" name="Google Shape;19;g36ed65ea7ff_2_432" title="logo-WFS-gray-8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92172" y="4678925"/>
            <a:ext cx="809927" cy="240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g36ed65ea7ff_2_432" title="Asset 4@4x-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5850" y="4760952"/>
            <a:ext cx="782745" cy="158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g36ed65ea7ff_2_432"/>
          <p:cNvSpPr/>
          <p:nvPr/>
        </p:nvSpPr>
        <p:spPr>
          <a:xfrm>
            <a:off x="0" y="5048700"/>
            <a:ext cx="9144000" cy="110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3dc8220a147_0_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None/>
              <a:defRPr sz="25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g3dc8220a147_0_7"/>
          <p:cNvSpPr txBox="1">
            <a:spLocks noGrp="1"/>
          </p:cNvSpPr>
          <p:nvPr>
            <p:ph type="body" idx="1"/>
          </p:nvPr>
        </p:nvSpPr>
        <p:spPr>
          <a:xfrm>
            <a:off x="228600" y="833175"/>
            <a:ext cx="5742300" cy="31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g3dc8220a147_0_7"/>
          <p:cNvSpPr/>
          <p:nvPr/>
        </p:nvSpPr>
        <p:spPr>
          <a:xfrm>
            <a:off x="0" y="5048700"/>
            <a:ext cx="9144000" cy="11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6" name="Google Shape;26;g3dc8220a147_0_7" title="Asset 5@4x-8.png"/>
          <p:cNvPicPr preferRelativeResize="0"/>
          <p:nvPr/>
        </p:nvPicPr>
        <p:blipFill rotWithShape="1">
          <a:blip r:embed="rId3">
            <a:alphaModFix/>
          </a:blip>
          <a:srcRect t="169" b="179"/>
          <a:stretch/>
        </p:blipFill>
        <p:spPr>
          <a:xfrm>
            <a:off x="7255830" y="4760948"/>
            <a:ext cx="782752" cy="15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g3dc8220a147_0_7" title="logo-WFS-white-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92160" y="4678925"/>
            <a:ext cx="809945" cy="24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6ed65ea7ff_2_4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g36ed65ea7ff_2_43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None/>
              <a:defRPr sz="25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g36ed65ea7ff_2_436"/>
          <p:cNvSpPr>
            <a:spLocks noGrp="1"/>
          </p:cNvSpPr>
          <p:nvPr>
            <p:ph type="pic" idx="2"/>
          </p:nvPr>
        </p:nvSpPr>
        <p:spPr>
          <a:xfrm>
            <a:off x="5835775" y="0"/>
            <a:ext cx="3308100" cy="50679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" name="Google Shape;32;g36ed65ea7ff_2_436" title="logo-WFS-gray-8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1299" y="4600475"/>
            <a:ext cx="1074101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g36ed65ea7ff_2_436"/>
          <p:cNvSpPr/>
          <p:nvPr/>
        </p:nvSpPr>
        <p:spPr>
          <a:xfrm>
            <a:off x="0" y="5068025"/>
            <a:ext cx="9144000" cy="94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6ed65ea7ff_2_429"/>
          <p:cNvSpPr txBox="1">
            <a:spLocks noGrp="1"/>
          </p:cNvSpPr>
          <p:nvPr>
            <p:ph type="title"/>
          </p:nvPr>
        </p:nvSpPr>
        <p:spPr>
          <a:xfrm>
            <a:off x="228600" y="1435600"/>
            <a:ext cx="8686800" cy="22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g36ed65ea7ff_2_4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6ed65ea7ff_2_44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5206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36ed65ea7ff_2_4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6ed65ea7ff_2_44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g36ed65ea7ff_2_44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g36ed65ea7ff_2_4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6ed65ea7ff_2_44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g36ed65ea7ff_2_4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6ed65ea7ff_2_4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36ed65ea7ff_2_45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g36ed65ea7ff_2_45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g36ed65ea7ff_2_45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6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g36ed65ea7ff_2_4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6ed65ea7ff_2_42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520600" cy="7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700"/>
              <a:buFont typeface="Arial"/>
              <a:buNone/>
              <a:defRPr sz="27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36ed65ea7ff_2_421"/>
          <p:cNvSpPr txBox="1">
            <a:spLocks noGrp="1"/>
          </p:cNvSpPr>
          <p:nvPr>
            <p:ph type="body" idx="1"/>
          </p:nvPr>
        </p:nvSpPr>
        <p:spPr>
          <a:xfrm>
            <a:off x="228600" y="1435600"/>
            <a:ext cx="8603700" cy="31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●"/>
              <a:defRPr sz="1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○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■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●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○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■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●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○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■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36ed65ea7ff_2_4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E46962"/>
          </p15:clr>
        </p15:guide>
        <p15:guide id="2" orient="horz" pos="3099">
          <p15:clr>
            <a:srgbClr val="E46962"/>
          </p15:clr>
        </p15:guide>
        <p15:guide id="3" orient="horz" pos="818">
          <p15:clr>
            <a:srgbClr val="E46962"/>
          </p15:clr>
        </p15:guide>
        <p15:guide id="4" orient="horz" pos="904">
          <p15:clr>
            <a:srgbClr val="E46962"/>
          </p15:clr>
        </p15:guide>
        <p15:guide id="5" orient="horz" pos="1665">
          <p15:clr>
            <a:srgbClr val="E46962"/>
          </p15:clr>
        </p15:guide>
        <p15:guide id="6" orient="horz" pos="2339">
          <p15:clr>
            <a:srgbClr val="E46962"/>
          </p15:clr>
        </p15:guide>
        <p15:guide id="7" orient="horz" pos="2425">
          <p15:clr>
            <a:srgbClr val="E46962"/>
          </p15:clr>
        </p15:guide>
        <p15:guide id="8" orient="horz" pos="1578">
          <p15:clr>
            <a:srgbClr val="E46962"/>
          </p15:clr>
        </p15:guide>
        <p15:guide id="9" pos="144">
          <p15:clr>
            <a:srgbClr val="E46962"/>
          </p15:clr>
        </p15:guide>
        <p15:guide id="10" pos="5616">
          <p15:clr>
            <a:srgbClr val="E46962"/>
          </p15:clr>
        </p15:guide>
        <p15:guide id="11" pos="985">
          <p15:clr>
            <a:srgbClr val="E46962"/>
          </p15:clr>
        </p15:guide>
        <p15:guide id="12" pos="1071">
          <p15:clr>
            <a:srgbClr val="E46962"/>
          </p15:clr>
        </p15:guide>
        <p15:guide id="13" pos="1907">
          <p15:clr>
            <a:srgbClr val="E46962"/>
          </p15:clr>
        </p15:guide>
        <p15:guide id="14" pos="1999">
          <p15:clr>
            <a:srgbClr val="E46962"/>
          </p15:clr>
        </p15:guide>
        <p15:guide id="15" pos="2834">
          <p15:clr>
            <a:srgbClr val="E46962"/>
          </p15:clr>
        </p15:guide>
        <p15:guide id="16" pos="2926">
          <p15:clr>
            <a:srgbClr val="E46962"/>
          </p15:clr>
        </p15:guide>
        <p15:guide id="17" pos="3761">
          <p15:clr>
            <a:srgbClr val="E46962"/>
          </p15:clr>
        </p15:guide>
        <p15:guide id="18" pos="3853">
          <p15:clr>
            <a:srgbClr val="E46962"/>
          </p15:clr>
        </p15:guide>
        <p15:guide id="19" pos="4689">
          <p15:clr>
            <a:srgbClr val="E46962"/>
          </p15:clr>
        </p15:guide>
        <p15:guide id="20" pos="4775">
          <p15:clr>
            <a:srgbClr val="E46962"/>
          </p15:clr>
        </p15:guide>
        <p15:guide id="21" pos="507">
          <p15:clr>
            <a:srgbClr val="E46962"/>
          </p15:clr>
        </p15:guide>
        <p15:guide id="22" pos="593">
          <p15:clr>
            <a:srgbClr val="E46962"/>
          </p15:clr>
        </p15:guide>
        <p15:guide id="23" pos="1434">
          <p15:clr>
            <a:srgbClr val="E46962"/>
          </p15:clr>
        </p15:guide>
        <p15:guide id="24" pos="1521">
          <p15:clr>
            <a:srgbClr val="E46962"/>
          </p15:clr>
        </p15:guide>
        <p15:guide id="25" pos="2359">
          <p15:clr>
            <a:srgbClr val="E46962"/>
          </p15:clr>
        </p15:guide>
        <p15:guide id="26" pos="2445">
          <p15:clr>
            <a:srgbClr val="E46962"/>
          </p15:clr>
        </p15:guide>
        <p15:guide id="27" pos="3285">
          <p15:clr>
            <a:srgbClr val="E46962"/>
          </p15:clr>
        </p15:guide>
        <p15:guide id="28" pos="3373">
          <p15:clr>
            <a:srgbClr val="E46962"/>
          </p15:clr>
        </p15:guide>
        <p15:guide id="29" pos="4211">
          <p15:clr>
            <a:srgbClr val="E46962"/>
          </p15:clr>
        </p15:guide>
        <p15:guide id="30" pos="4297">
          <p15:clr>
            <a:srgbClr val="E46962"/>
          </p15:clr>
        </p15:guide>
        <p15:guide id="31" pos="5135">
          <p15:clr>
            <a:srgbClr val="E46962"/>
          </p15:clr>
        </p15:guide>
        <p15:guide id="32" pos="5224">
          <p15:clr>
            <a:srgbClr val="E46962"/>
          </p15:clr>
        </p15:guide>
        <p15:guide id="33" orient="horz" pos="438">
          <p15:clr>
            <a:srgbClr val="E46962"/>
          </p15:clr>
        </p15:guide>
        <p15:guide id="34" orient="horz" pos="525">
          <p15:clr>
            <a:srgbClr val="E46962"/>
          </p15:clr>
        </p15:guide>
        <p15:guide id="35" orient="horz" pos="1197">
          <p15:clr>
            <a:srgbClr val="E46962"/>
          </p15:clr>
        </p15:guide>
        <p15:guide id="36" orient="horz" pos="1284">
          <p15:clr>
            <a:srgbClr val="E46962"/>
          </p15:clr>
        </p15:guide>
        <p15:guide id="37" orient="horz" pos="1941">
          <p15:clr>
            <a:srgbClr val="E46962"/>
          </p15:clr>
        </p15:guide>
        <p15:guide id="38" orient="horz" pos="2027">
          <p15:clr>
            <a:srgbClr val="E46962"/>
          </p15:clr>
        </p15:guide>
        <p15:guide id="39" orient="horz" pos="2736">
          <p15:clr>
            <a:srgbClr val="E46962"/>
          </p15:clr>
        </p15:guide>
        <p15:guide id="40" orient="horz" pos="2822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NK6jsiX0To?feature=oembed" TargetMode="External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4kI4M-_XKGM?feature=oembed" TargetMode="Externa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6ed65ea7ff_2_55"/>
          <p:cNvSpPr txBox="1">
            <a:spLocks noGrp="1"/>
          </p:cNvSpPr>
          <p:nvPr>
            <p:ph type="ctrTitle"/>
          </p:nvPr>
        </p:nvSpPr>
        <p:spPr>
          <a:xfrm>
            <a:off x="804875" y="1435100"/>
            <a:ext cx="50238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5500" dirty="0">
                <a:latin typeface="Univers" panose="020B0503020202020204" pitchFamily="34" charset="0"/>
              </a:rPr>
              <a:t>Welcome</a:t>
            </a:r>
            <a:endParaRPr sz="5500" dirty="0">
              <a:latin typeface="Univers" panose="020B0503020202020204" pitchFamily="34" charset="0"/>
            </a:endParaRPr>
          </a:p>
        </p:txBody>
      </p:sp>
      <p:pic>
        <p:nvPicPr>
          <p:cNvPr id="67" name="Google Shape;67;g36ed65ea7ff_2_55" title="logo-WFS-color-neg-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5600" y="4152643"/>
            <a:ext cx="2037725" cy="60518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36ed65ea7ff_2_55"/>
          <p:cNvSpPr/>
          <p:nvPr/>
        </p:nvSpPr>
        <p:spPr>
          <a:xfrm>
            <a:off x="0" y="1679475"/>
            <a:ext cx="228600" cy="18291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" name="Google Shape;69;g36ed65ea7ff_2_55" title="logo-GCWFB-negative@4x-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8782" y="4343400"/>
            <a:ext cx="2037718" cy="4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3dc9f265027_4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433" y="1367804"/>
            <a:ext cx="1882341" cy="83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dc9f265027_4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33" y="290085"/>
            <a:ext cx="1802715" cy="70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3dc9f265027_4_0"/>
          <p:cNvPicPr preferRelativeResize="0"/>
          <p:nvPr/>
        </p:nvPicPr>
        <p:blipFill rotWithShape="1">
          <a:blip r:embed="rId5">
            <a:alphaModFix/>
          </a:blip>
          <a:srcRect t="23918" b="26745"/>
          <a:stretch/>
        </p:blipFill>
        <p:spPr>
          <a:xfrm>
            <a:off x="3073224" y="465028"/>
            <a:ext cx="1960875" cy="58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dc9f265027_4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6557" y="1367791"/>
            <a:ext cx="2592513" cy="83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3dc9f265027_4_0" title="Asset 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6557" y="465028"/>
            <a:ext cx="2310999" cy="487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College of the Mainland | Texas City TX">
            <a:extLst>
              <a:ext uri="{FF2B5EF4-FFF2-40B4-BE49-F238E27FC236}">
                <a16:creationId xmlns:a16="http://schemas.microsoft.com/office/drawing/2014/main" id="{04058B6B-327F-9439-55A1-F17173C62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8" b="21233"/>
          <a:stretch>
            <a:fillRect/>
          </a:stretch>
        </p:blipFill>
        <p:spPr bwMode="auto">
          <a:xfrm>
            <a:off x="6339816" y="2319701"/>
            <a:ext cx="1994484" cy="124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lveston College | Galveston TX">
            <a:extLst>
              <a:ext uri="{FF2B5EF4-FFF2-40B4-BE49-F238E27FC236}">
                <a16:creationId xmlns:a16="http://schemas.microsoft.com/office/drawing/2014/main" id="{4720A6F1-A6A0-8EEF-8CD1-63E89F346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 b="7143"/>
          <a:stretch>
            <a:fillRect/>
          </a:stretch>
        </p:blipFill>
        <p:spPr bwMode="auto">
          <a:xfrm>
            <a:off x="3228073" y="1245226"/>
            <a:ext cx="1548799" cy="13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226;g3dc9f265027_5_12">
            <a:extLst>
              <a:ext uri="{FF2B5EF4-FFF2-40B4-BE49-F238E27FC236}">
                <a16:creationId xmlns:a16="http://schemas.microsoft.com/office/drawing/2014/main" id="{F39D1911-466C-A534-2598-9620D3606DD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26913" b="24682"/>
          <a:stretch/>
        </p:blipFill>
        <p:spPr>
          <a:xfrm>
            <a:off x="3060479" y="2669833"/>
            <a:ext cx="2348221" cy="7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dc9f265027_5_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22787" y="3688979"/>
            <a:ext cx="2020051" cy="7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dc9f265027_5_12"/>
          <p:cNvPicPr preferRelativeResize="0"/>
          <p:nvPr/>
        </p:nvPicPr>
        <p:blipFill rotWithShape="1">
          <a:blip r:embed="rId12">
            <a:alphaModFix/>
          </a:blip>
          <a:srcRect t="19298" b="15683"/>
          <a:stretch/>
        </p:blipFill>
        <p:spPr>
          <a:xfrm>
            <a:off x="693433" y="2458207"/>
            <a:ext cx="1737850" cy="113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3dc9f265027_5_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3227" y="3688979"/>
            <a:ext cx="1903125" cy="85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The College of Health Care Professions (@CHCPedu) - About | Facebook">
            <a:extLst>
              <a:ext uri="{FF2B5EF4-FFF2-40B4-BE49-F238E27FC236}">
                <a16:creationId xmlns:a16="http://schemas.microsoft.com/office/drawing/2014/main" id="{0CA531B8-6737-5FFF-D204-FA8A15AC5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6" b="17888"/>
          <a:stretch>
            <a:fillRect/>
          </a:stretch>
        </p:blipFill>
        <p:spPr bwMode="auto">
          <a:xfrm>
            <a:off x="3412252" y="3573138"/>
            <a:ext cx="1644673" cy="10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dc9f265027_5_12" title="logo_sm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3320" y="3754192"/>
            <a:ext cx="2129367" cy="116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dc9f265027_5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7730" y="197997"/>
            <a:ext cx="1794075" cy="916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dc9f265027_5_12" title="Prairie_view_univ_athletics_text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4956" y="1259088"/>
            <a:ext cx="1094340" cy="1055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dc9f265027_4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841" y="211499"/>
            <a:ext cx="2311021" cy="83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3dc9f265027_4_0" title="Rice-University-Logo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43399" y="-60061"/>
            <a:ext cx="2649839" cy="138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dc9f265027_4_0" title="UHD-Logo-stacked-1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9086" y="1407440"/>
            <a:ext cx="1451775" cy="86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Photo">
            <a:extLst>
              <a:ext uri="{FF2B5EF4-FFF2-40B4-BE49-F238E27FC236}">
                <a16:creationId xmlns:a16="http://schemas.microsoft.com/office/drawing/2014/main" id="{BE0A876F-9F60-4FE5-74BD-5DB56E507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15068"/>
          <a:stretch>
            <a:fillRect/>
          </a:stretch>
        </p:blipFill>
        <p:spPr bwMode="auto">
          <a:xfrm>
            <a:off x="6430125" y="2732732"/>
            <a:ext cx="1963950" cy="178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ntact Us - Plumbers Local Union 68">
            <a:extLst>
              <a:ext uri="{FF2B5EF4-FFF2-40B4-BE49-F238E27FC236}">
                <a16:creationId xmlns:a16="http://schemas.microsoft.com/office/drawing/2014/main" id="{C082EAAC-C1BE-A04C-C4B5-0AF8D09C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86" y="2756025"/>
            <a:ext cx="1690322" cy="162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iversity of St. Thomas ...">
            <a:extLst>
              <a:ext uri="{FF2B5EF4-FFF2-40B4-BE49-F238E27FC236}">
                <a16:creationId xmlns:a16="http://schemas.microsoft.com/office/drawing/2014/main" id="{AC37A26D-7A06-0027-B8BC-5C4A7A56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92" y="1326879"/>
            <a:ext cx="2704552" cy="92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xas Health Science Center at Houston">
            <a:extLst>
              <a:ext uri="{FF2B5EF4-FFF2-40B4-BE49-F238E27FC236}">
                <a16:creationId xmlns:a16="http://schemas.microsoft.com/office/drawing/2014/main" id="{6163DAEA-0AF0-9313-D0B1-A7B0CF1B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08" y="2672567"/>
            <a:ext cx="2449436" cy="79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The Erica Ramirez Story">
            <a:hlinkClick r:id="" action="ppaction://media"/>
            <a:extLst>
              <a:ext uri="{FF2B5EF4-FFF2-40B4-BE49-F238E27FC236}">
                <a16:creationId xmlns:a16="http://schemas.microsoft.com/office/drawing/2014/main" id="{D4586046-BA00-20F5-5A16-CABC486A397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21198" y="509047"/>
            <a:ext cx="7191068" cy="4062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dc806d84b5_0_5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2153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dirty="0">
                <a:latin typeface="Univers" panose="020B0503020202020204" pitchFamily="34" charset="0"/>
              </a:rPr>
              <a:t>Childcare and Economic Mobility</a:t>
            </a:r>
            <a:endParaRPr dirty="0">
              <a:latin typeface="Univers" panose="020B05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E53BC6-A166-C149-BDEF-84B70936D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2" y="880318"/>
            <a:ext cx="4344936" cy="40345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3dc806d84b5_0_63" title="Community Investment by Count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3700" y="568198"/>
            <a:ext cx="6016599" cy="4007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3dc806d84b5_0_68" title="County-by-County Summary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3700" y="540253"/>
            <a:ext cx="6016599" cy="4062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E0A49A-3488-7D4E-A0E7-E49CB035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467400"/>
          </a:xfrm>
        </p:spPr>
        <p:txBody>
          <a:bodyPr/>
          <a:lstStyle/>
          <a:p>
            <a:r>
              <a:rPr lang="en-US" dirty="0"/>
              <a:t>National Assessment of Educational Progress (NAEP) – The Nation’s Report Card (2024)</a:t>
            </a:r>
          </a:p>
        </p:txBody>
      </p:sp>
      <p:sp>
        <p:nvSpPr>
          <p:cNvPr id="4" name="Google Shape;204;g3dc9f265027_5_40">
            <a:extLst>
              <a:ext uri="{FF2B5EF4-FFF2-40B4-BE49-F238E27FC236}">
                <a16:creationId xmlns:a16="http://schemas.microsoft.com/office/drawing/2014/main" id="{CA00D026-FF87-EF49-BD4B-767E9A5B7F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8792" y="1852246"/>
            <a:ext cx="3803648" cy="282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2880" lvl="0" indent="-173990" algn="l" rtl="0">
              <a:spcBef>
                <a:spcPts val="0"/>
              </a:spcBef>
              <a:spcAft>
                <a:spcPts val="0"/>
              </a:spcAft>
              <a:buClr>
                <a:srgbClr val="E9861D"/>
              </a:buClr>
              <a:buSzPts val="1300"/>
              <a:buChar char="●"/>
            </a:pPr>
            <a:r>
              <a:rPr lang="en-US" sz="1300" dirty="0">
                <a:solidFill>
                  <a:schemeClr val="accent6"/>
                </a:solidFill>
              </a:rPr>
              <a:t>Only 28% of </a:t>
            </a:r>
            <a:r>
              <a:rPr lang="en-US" sz="1300" b="1" dirty="0">
                <a:solidFill>
                  <a:schemeClr val="accent6"/>
                </a:solidFill>
              </a:rPr>
              <a:t>Texas</a:t>
            </a:r>
            <a:r>
              <a:rPr lang="en-US" sz="1300" dirty="0">
                <a:solidFill>
                  <a:schemeClr val="accent6"/>
                </a:solidFill>
              </a:rPr>
              <a:t> students read proficiently by 4</a:t>
            </a:r>
            <a:r>
              <a:rPr lang="en-US" sz="1300" baseline="30000" dirty="0">
                <a:solidFill>
                  <a:schemeClr val="accent6"/>
                </a:solidFill>
              </a:rPr>
              <a:t>th</a:t>
            </a:r>
            <a:r>
              <a:rPr lang="en-US" sz="1300" dirty="0">
                <a:solidFill>
                  <a:schemeClr val="accent6"/>
                </a:solidFill>
              </a:rPr>
              <a:t> grade.</a:t>
            </a:r>
          </a:p>
          <a:p>
            <a:pPr marL="182880" indent="-173990">
              <a:buClr>
                <a:srgbClr val="E9861D"/>
              </a:buClr>
              <a:buSzPts val="1300"/>
            </a:pPr>
            <a:r>
              <a:rPr lang="en-US" sz="1300" dirty="0">
                <a:solidFill>
                  <a:schemeClr val="accent6"/>
                </a:solidFill>
              </a:rPr>
              <a:t>In </a:t>
            </a:r>
            <a:r>
              <a:rPr lang="en-US" sz="1300" b="1" dirty="0">
                <a:solidFill>
                  <a:schemeClr val="accent6"/>
                </a:solidFill>
              </a:rPr>
              <a:t>Houston</a:t>
            </a:r>
            <a:r>
              <a:rPr lang="en-US" sz="1300" dirty="0">
                <a:solidFill>
                  <a:schemeClr val="accent6"/>
                </a:solidFill>
              </a:rPr>
              <a:t>, over half of 4</a:t>
            </a:r>
            <a:r>
              <a:rPr lang="en-US" sz="1300" baseline="30000" dirty="0">
                <a:solidFill>
                  <a:schemeClr val="accent6"/>
                </a:solidFill>
              </a:rPr>
              <a:t>th</a:t>
            </a:r>
            <a:r>
              <a:rPr lang="en-US" sz="1300" dirty="0">
                <a:solidFill>
                  <a:schemeClr val="accent6"/>
                </a:solidFill>
              </a:rPr>
              <a:t> graders are below basic in reading.</a:t>
            </a:r>
            <a:endParaRPr sz="1300" dirty="0">
              <a:solidFill>
                <a:schemeClr val="accent6"/>
              </a:solidFill>
            </a:endParaRPr>
          </a:p>
          <a:p>
            <a:pPr marL="182880" lvl="0" indent="-173990" algn="l" rtl="0">
              <a:spcBef>
                <a:spcPts val="1000"/>
              </a:spcBef>
              <a:spcAft>
                <a:spcPts val="0"/>
              </a:spcAft>
              <a:buClr>
                <a:srgbClr val="E9861D"/>
              </a:buClr>
              <a:buSzPts val="1300"/>
              <a:buChar char="●"/>
            </a:pPr>
            <a:endParaRPr sz="1300" dirty="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sz="1300" dirty="0">
              <a:solidFill>
                <a:schemeClr val="accent6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lang="en-US" sz="1300" dirty="0">
              <a:solidFill>
                <a:schemeClr val="accent6"/>
              </a:solidFill>
            </a:endParaRPr>
          </a:p>
        </p:txBody>
      </p:sp>
      <p:sp>
        <p:nvSpPr>
          <p:cNvPr id="5" name="Google Shape;205;g3dc9f265027_5_40">
            <a:extLst>
              <a:ext uri="{FF2B5EF4-FFF2-40B4-BE49-F238E27FC236}">
                <a16:creationId xmlns:a16="http://schemas.microsoft.com/office/drawing/2014/main" id="{0A310DE7-F58D-BB4E-A5A9-12D8FC5E03BA}"/>
              </a:ext>
            </a:extLst>
          </p:cNvPr>
          <p:cNvSpPr txBox="1">
            <a:spLocks/>
          </p:cNvSpPr>
          <p:nvPr/>
        </p:nvSpPr>
        <p:spPr>
          <a:xfrm>
            <a:off x="4571998" y="1852246"/>
            <a:ext cx="4230711" cy="282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2880" indent="-173990">
              <a:buClr>
                <a:srgbClr val="E9861D"/>
              </a:buClr>
              <a:buSzPts val="1300"/>
            </a:pPr>
            <a:r>
              <a:rPr lang="en-US" sz="1300">
                <a:solidFill>
                  <a:schemeClr val="accent6"/>
                </a:solidFill>
              </a:rPr>
              <a:t>Only 24% of </a:t>
            </a:r>
            <a:r>
              <a:rPr lang="en-US" sz="1300" b="1">
                <a:solidFill>
                  <a:schemeClr val="accent6"/>
                </a:solidFill>
              </a:rPr>
              <a:t>Texas</a:t>
            </a:r>
            <a:r>
              <a:rPr lang="en-US" sz="1300">
                <a:solidFill>
                  <a:schemeClr val="accent6"/>
                </a:solidFill>
              </a:rPr>
              <a:t> 4</a:t>
            </a:r>
            <a:r>
              <a:rPr lang="en-US" sz="1300" baseline="30000">
                <a:solidFill>
                  <a:schemeClr val="accent6"/>
                </a:solidFill>
              </a:rPr>
              <a:t>th</a:t>
            </a:r>
            <a:r>
              <a:rPr lang="en-US" sz="1300">
                <a:solidFill>
                  <a:schemeClr val="accent6"/>
                </a:solidFill>
              </a:rPr>
              <a:t> graders are proficient in math.</a:t>
            </a:r>
          </a:p>
          <a:p>
            <a:pPr marL="182880" indent="-173990">
              <a:spcBef>
                <a:spcPts val="1000"/>
              </a:spcBef>
              <a:buClr>
                <a:srgbClr val="E9861D"/>
              </a:buClr>
              <a:buSzPts val="1300"/>
            </a:pPr>
            <a:r>
              <a:rPr lang="en-US" sz="1300">
                <a:solidFill>
                  <a:schemeClr val="accent6"/>
                </a:solidFill>
              </a:rPr>
              <a:t>In </a:t>
            </a:r>
            <a:r>
              <a:rPr lang="en-US" sz="1300" b="1">
                <a:solidFill>
                  <a:schemeClr val="accent6"/>
                </a:solidFill>
              </a:rPr>
              <a:t>Houston</a:t>
            </a:r>
            <a:r>
              <a:rPr lang="en-US" sz="1300">
                <a:solidFill>
                  <a:schemeClr val="accent6"/>
                </a:solidFill>
              </a:rPr>
              <a:t>, just 20% of 8</a:t>
            </a:r>
            <a:r>
              <a:rPr lang="en-US" sz="1300" baseline="30000">
                <a:solidFill>
                  <a:schemeClr val="accent6"/>
                </a:solidFill>
              </a:rPr>
              <a:t>th</a:t>
            </a:r>
            <a:r>
              <a:rPr lang="en-US" sz="1300">
                <a:solidFill>
                  <a:schemeClr val="accent6"/>
                </a:solidFill>
              </a:rPr>
              <a:t> graders are proficient in math.</a:t>
            </a:r>
          </a:p>
          <a:p>
            <a:pPr marL="0" indent="0">
              <a:spcBef>
                <a:spcPts val="1000"/>
              </a:spcBef>
              <a:buFont typeface="Arial"/>
              <a:buNone/>
            </a:pPr>
            <a:endParaRPr lang="en-US" sz="1300">
              <a:solidFill>
                <a:schemeClr val="accent6"/>
              </a:solidFill>
            </a:endParaRPr>
          </a:p>
          <a:p>
            <a:pPr indent="0">
              <a:spcBef>
                <a:spcPts val="1000"/>
              </a:spcBef>
              <a:spcAft>
                <a:spcPts val="1000"/>
              </a:spcAft>
              <a:buFont typeface="Arial"/>
              <a:buNone/>
            </a:pPr>
            <a:endParaRPr lang="en-US" sz="1300" dirty="0">
              <a:solidFill>
                <a:schemeClr val="accent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E53953-283E-C140-B396-DC1B79F71C30}"/>
              </a:ext>
            </a:extLst>
          </p:cNvPr>
          <p:cNvSpPr txBox="1"/>
          <p:nvPr/>
        </p:nvSpPr>
        <p:spPr>
          <a:xfrm>
            <a:off x="921573" y="3355299"/>
            <a:ext cx="686704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Univers" panose="020B0503020202020204" pitchFamily="34" charset="0"/>
              </a:rPr>
              <a:t>If we want a competitive workforce, we must invest earlier, align systems, and treat childcare and education as core economic infrastructure.</a:t>
            </a:r>
          </a:p>
        </p:txBody>
      </p:sp>
      <p:sp>
        <p:nvSpPr>
          <p:cNvPr id="7" name="Google Shape;188;g3dc806d84b5_0_84">
            <a:extLst>
              <a:ext uri="{FF2B5EF4-FFF2-40B4-BE49-F238E27FC236}">
                <a16:creationId xmlns:a16="http://schemas.microsoft.com/office/drawing/2014/main" id="{14A6846E-37DA-F44C-A1C4-2048450D1CE2}"/>
              </a:ext>
            </a:extLst>
          </p:cNvPr>
          <p:cNvSpPr/>
          <p:nvPr/>
        </p:nvSpPr>
        <p:spPr>
          <a:xfrm>
            <a:off x="1575257" y="1364986"/>
            <a:ext cx="1476000" cy="302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Univers" panose="020B0503020202020204" pitchFamily="34" charset="0"/>
              </a:rPr>
              <a:t>Reading</a:t>
            </a:r>
            <a:endParaRPr b="1" dirty="0">
              <a:solidFill>
                <a:schemeClr val="lt1"/>
              </a:solidFill>
              <a:latin typeface="Univers" panose="020B0503020202020204" pitchFamily="34" charset="0"/>
            </a:endParaRPr>
          </a:p>
        </p:txBody>
      </p:sp>
      <p:sp>
        <p:nvSpPr>
          <p:cNvPr id="8" name="Google Shape;188;g3dc806d84b5_0_84">
            <a:extLst>
              <a:ext uri="{FF2B5EF4-FFF2-40B4-BE49-F238E27FC236}">
                <a16:creationId xmlns:a16="http://schemas.microsoft.com/office/drawing/2014/main" id="{1FFF579D-B628-B148-AC18-D5C648761A6B}"/>
              </a:ext>
            </a:extLst>
          </p:cNvPr>
          <p:cNvSpPr/>
          <p:nvPr/>
        </p:nvSpPr>
        <p:spPr>
          <a:xfrm>
            <a:off x="5819093" y="1328331"/>
            <a:ext cx="1476000" cy="30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Univers" panose="020B0503020202020204" pitchFamily="34" charset="0"/>
              </a:rPr>
              <a:t>Math</a:t>
            </a:r>
            <a:endParaRPr b="1" dirty="0">
              <a:solidFill>
                <a:schemeClr val="lt1"/>
              </a:solidFill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33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E0A49A-3488-7D4E-A0E7-E49CB035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467400"/>
          </a:xfrm>
        </p:spPr>
        <p:txBody>
          <a:bodyPr/>
          <a:lstStyle/>
          <a:p>
            <a:r>
              <a:rPr lang="en-US" dirty="0"/>
              <a:t>From Programs To Systems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D29BB12-21F0-B24E-9F6E-296F4ED5F1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5074009"/>
              </p:ext>
            </p:extLst>
          </p:nvPr>
        </p:nvGraphicFramePr>
        <p:xfrm>
          <a:off x="1332322" y="676348"/>
          <a:ext cx="6086200" cy="412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Callout: Right Arrow 2">
            <a:extLst>
              <a:ext uri="{FF2B5EF4-FFF2-40B4-BE49-F238E27FC236}">
                <a16:creationId xmlns:a16="http://schemas.microsoft.com/office/drawing/2014/main" id="{2865783B-5300-0B43-95CD-BE0690A56BB9}"/>
              </a:ext>
            </a:extLst>
          </p:cNvPr>
          <p:cNvSpPr/>
          <p:nvPr/>
        </p:nvSpPr>
        <p:spPr>
          <a:xfrm>
            <a:off x="2632604" y="2653303"/>
            <a:ext cx="1285274" cy="607480"/>
          </a:xfrm>
          <a:prstGeom prst="rightArrowCallo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000" b="1" kern="1200" dirty="0">
                <a:solidFill>
                  <a:srgbClr val="005598"/>
                </a:solidFill>
                <a:latin typeface="Univers" panose="020B0503020202020204" pitchFamily="34" charset="0"/>
              </a:rPr>
              <a:t>Future Readiness</a:t>
            </a:r>
          </a:p>
        </p:txBody>
      </p:sp>
      <p:sp>
        <p:nvSpPr>
          <p:cNvPr id="12" name="Callout: Left Arrow 3">
            <a:extLst>
              <a:ext uri="{FF2B5EF4-FFF2-40B4-BE49-F238E27FC236}">
                <a16:creationId xmlns:a16="http://schemas.microsoft.com/office/drawing/2014/main" id="{898A1AF4-E948-6542-BC5A-90AD6201629C}"/>
              </a:ext>
            </a:extLst>
          </p:cNvPr>
          <p:cNvSpPr/>
          <p:nvPr/>
        </p:nvSpPr>
        <p:spPr>
          <a:xfrm>
            <a:off x="4941012" y="2654490"/>
            <a:ext cx="1064790" cy="607480"/>
          </a:xfrm>
          <a:prstGeom prst="leftArrowCallo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000" b="1" kern="1200" dirty="0">
                <a:solidFill>
                  <a:srgbClr val="1F497D">
                    <a:lumMod val="90000"/>
                    <a:lumOff val="10000"/>
                  </a:srgbClr>
                </a:solidFill>
                <a:latin typeface="Univers" panose="020B0503020202020204" pitchFamily="34" charset="0"/>
              </a:rPr>
              <a:t>Talent Pipeline</a:t>
            </a:r>
          </a:p>
        </p:txBody>
      </p:sp>
      <p:sp>
        <p:nvSpPr>
          <p:cNvPr id="19" name="Callout: Up Arrow 4">
            <a:extLst>
              <a:ext uri="{FF2B5EF4-FFF2-40B4-BE49-F238E27FC236}">
                <a16:creationId xmlns:a16="http://schemas.microsoft.com/office/drawing/2014/main" id="{C167673B-D6BC-B944-A073-9A2AB713A6EE}"/>
              </a:ext>
            </a:extLst>
          </p:cNvPr>
          <p:cNvSpPr/>
          <p:nvPr/>
        </p:nvSpPr>
        <p:spPr>
          <a:xfrm>
            <a:off x="3769381" y="3634504"/>
            <a:ext cx="1246904" cy="719658"/>
          </a:xfrm>
          <a:prstGeom prst="upArrowCallo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US" sz="1000" b="1" kern="1200" dirty="0">
                <a:solidFill>
                  <a:srgbClr val="005598"/>
                </a:solidFill>
                <a:latin typeface="Univers" panose="020B0503020202020204" pitchFamily="34" charset="0"/>
              </a:rPr>
              <a:t>Talent Competitiveness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3C3DCA-B5EE-014E-8F61-BDB5009ED36F}"/>
              </a:ext>
            </a:extLst>
          </p:cNvPr>
          <p:cNvSpPr txBox="1"/>
          <p:nvPr/>
        </p:nvSpPr>
        <p:spPr>
          <a:xfrm>
            <a:off x="3497846" y="4726696"/>
            <a:ext cx="2244525" cy="284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</a:pPr>
            <a:r>
              <a:rPr lang="en-US" sz="1251" kern="1200" dirty="0">
                <a:solidFill>
                  <a:srgbClr val="005598"/>
                </a:solidFill>
                <a:latin typeface="Univers" panose="020B0503020202020204" pitchFamily="34" charset="0"/>
                <a:ea typeface="+mn-ea"/>
                <a:cs typeface="+mn-cs"/>
              </a:rPr>
              <a:t>Economic Mobility at Scale</a:t>
            </a:r>
          </a:p>
        </p:txBody>
      </p:sp>
      <p:sp>
        <p:nvSpPr>
          <p:cNvPr id="22" name="Star: 5 Points 8">
            <a:extLst>
              <a:ext uri="{FF2B5EF4-FFF2-40B4-BE49-F238E27FC236}">
                <a16:creationId xmlns:a16="http://schemas.microsoft.com/office/drawing/2014/main" id="{A4F426FC-D747-084E-9C59-5A6A823A587F}"/>
              </a:ext>
            </a:extLst>
          </p:cNvPr>
          <p:cNvSpPr/>
          <p:nvPr/>
        </p:nvSpPr>
        <p:spPr>
          <a:xfrm>
            <a:off x="3272071" y="4791094"/>
            <a:ext cx="163388" cy="152052"/>
          </a:xfrm>
          <a:prstGeom prst="star5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Google Shape;76;g3dc9f265027_8_1">
            <a:extLst>
              <a:ext uri="{FF2B5EF4-FFF2-40B4-BE49-F238E27FC236}">
                <a16:creationId xmlns:a16="http://schemas.microsoft.com/office/drawing/2014/main" id="{DD418D61-ECD3-8844-895B-6AF35E6AD4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80868" y="886277"/>
            <a:ext cx="3288989" cy="1190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8890" indent="0">
              <a:buClr>
                <a:schemeClr val="accent1"/>
              </a:buClr>
              <a:buSzPts val="1300"/>
              <a:buNone/>
            </a:pPr>
            <a:r>
              <a:rPr lang="en-US" sz="1400" b="1" kern="1200" dirty="0">
                <a:solidFill>
                  <a:srgbClr val="005598"/>
                </a:solidFill>
                <a:latin typeface="Univers" panose="020B0503020202020204" pitchFamily="34" charset="0"/>
              </a:rPr>
              <a:t>Systems:</a:t>
            </a:r>
            <a:endParaRPr lang="en-US" sz="1300" dirty="0">
              <a:solidFill>
                <a:schemeClr val="accent6"/>
              </a:solidFill>
              <a:latin typeface="Univers" panose="020B0503020202020204" pitchFamily="34" charset="0"/>
              <a:cs typeface="Calibri" panose="020F0502020204030204" pitchFamily="34" charset="0"/>
            </a:endParaRPr>
          </a:p>
          <a:p>
            <a:pPr marL="182880" lvl="0" indent="-173990">
              <a:buClr>
                <a:schemeClr val="accent1"/>
              </a:buClr>
              <a:buSzPts val="1300"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  <a:cs typeface="Calibri" panose="020F0502020204030204" pitchFamily="34" charset="0"/>
              </a:rPr>
              <a:t>Align Supply (Education)</a:t>
            </a:r>
          </a:p>
          <a:p>
            <a:pPr marL="182880" lvl="0" indent="-173990">
              <a:buClr>
                <a:schemeClr val="accent1"/>
              </a:buClr>
              <a:buSzPts val="1300"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  <a:cs typeface="Calibri" panose="020F0502020204030204" pitchFamily="34" charset="0"/>
              </a:rPr>
              <a:t>Convert to Earnings (Workforce)</a:t>
            </a:r>
          </a:p>
          <a:p>
            <a:pPr marL="182880" lvl="0" indent="-173990">
              <a:buClr>
                <a:schemeClr val="accent1"/>
              </a:buClr>
              <a:buSzPts val="1300"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  <a:cs typeface="Calibri" panose="020F0502020204030204" pitchFamily="34" charset="0"/>
              </a:rPr>
              <a:t>Stimulate Demand (Economic Development)</a:t>
            </a:r>
          </a:p>
        </p:txBody>
      </p:sp>
      <p:sp>
        <p:nvSpPr>
          <p:cNvPr id="27" name="Star: 5 Points 8">
            <a:extLst>
              <a:ext uri="{FF2B5EF4-FFF2-40B4-BE49-F238E27FC236}">
                <a16:creationId xmlns:a16="http://schemas.microsoft.com/office/drawing/2014/main" id="{B5D28A91-B327-C84F-84FE-C66B36C6EA31}"/>
              </a:ext>
            </a:extLst>
          </p:cNvPr>
          <p:cNvSpPr/>
          <p:nvPr/>
        </p:nvSpPr>
        <p:spPr>
          <a:xfrm>
            <a:off x="4240286" y="2859157"/>
            <a:ext cx="270272" cy="251520"/>
          </a:xfrm>
          <a:prstGeom prst="star5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197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E0A49A-3488-7D4E-A0E7-E49CB035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467400"/>
          </a:xfrm>
        </p:spPr>
        <p:txBody>
          <a:bodyPr/>
          <a:lstStyle/>
          <a:p>
            <a:r>
              <a:rPr lang="en-US" dirty="0"/>
              <a:t>The Regional Prosperity Flywheel</a:t>
            </a:r>
          </a:p>
        </p:txBody>
      </p:sp>
      <p:sp>
        <p:nvSpPr>
          <p:cNvPr id="5" name="Google Shape;205;g3dc9f265027_5_40">
            <a:extLst>
              <a:ext uri="{FF2B5EF4-FFF2-40B4-BE49-F238E27FC236}">
                <a16:creationId xmlns:a16="http://schemas.microsoft.com/office/drawing/2014/main" id="{0A310DE7-F58D-BB4E-A5A9-12D8FC5E03BA}"/>
              </a:ext>
            </a:extLst>
          </p:cNvPr>
          <p:cNvSpPr txBox="1">
            <a:spLocks/>
          </p:cNvSpPr>
          <p:nvPr/>
        </p:nvSpPr>
        <p:spPr>
          <a:xfrm>
            <a:off x="5738011" y="1424528"/>
            <a:ext cx="2405672" cy="5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b="1" dirty="0">
                <a:solidFill>
                  <a:schemeClr val="accent6"/>
                </a:solidFill>
              </a:rPr>
              <a:t>1. Better data</a:t>
            </a:r>
          </a:p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dirty="0">
                <a:solidFill>
                  <a:schemeClr val="accent6"/>
                </a:solidFill>
              </a:rPr>
              <a:t>Leveraging real-time labor market intelligence and predictive analytics.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FB9490-E475-3945-9867-55807F898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1316880"/>
            <a:ext cx="3556000" cy="34671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6AC3C2D-9C7D-3149-9560-A1C698589B87}"/>
              </a:ext>
            </a:extLst>
          </p:cNvPr>
          <p:cNvSpPr txBox="1">
            <a:spLocks/>
          </p:cNvSpPr>
          <p:nvPr/>
        </p:nvSpPr>
        <p:spPr>
          <a:xfrm>
            <a:off x="228600" y="640796"/>
            <a:ext cx="86868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b="0" dirty="0">
                <a:solidFill>
                  <a:schemeClr val="accent2"/>
                </a:solidFill>
              </a:rPr>
              <a:t>A self-sustaining cycle where momentum in one area accelerates all others.</a:t>
            </a:r>
          </a:p>
        </p:txBody>
      </p:sp>
      <p:sp>
        <p:nvSpPr>
          <p:cNvPr id="15" name="Google Shape;205;g3dc9f265027_5_40">
            <a:extLst>
              <a:ext uri="{FF2B5EF4-FFF2-40B4-BE49-F238E27FC236}">
                <a16:creationId xmlns:a16="http://schemas.microsoft.com/office/drawing/2014/main" id="{F0F3FB2A-3990-BC4C-B759-43EDE14670E4}"/>
              </a:ext>
            </a:extLst>
          </p:cNvPr>
          <p:cNvSpPr txBox="1">
            <a:spLocks/>
          </p:cNvSpPr>
          <p:nvPr/>
        </p:nvSpPr>
        <p:spPr>
          <a:xfrm>
            <a:off x="6634003" y="2498487"/>
            <a:ext cx="2289067" cy="7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b="1" dirty="0">
                <a:solidFill>
                  <a:schemeClr val="accent6"/>
                </a:solidFill>
              </a:rPr>
              <a:t>2. Better Partnerships</a:t>
            </a:r>
          </a:p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dirty="0">
                <a:solidFill>
                  <a:schemeClr val="accent6"/>
                </a:solidFill>
              </a:rPr>
              <a:t>Fostering deep collaboration between industry, education, and community stakeholders.</a:t>
            </a:r>
          </a:p>
        </p:txBody>
      </p:sp>
      <p:sp>
        <p:nvSpPr>
          <p:cNvPr id="16" name="Google Shape;205;g3dc9f265027_5_40">
            <a:extLst>
              <a:ext uri="{FF2B5EF4-FFF2-40B4-BE49-F238E27FC236}">
                <a16:creationId xmlns:a16="http://schemas.microsoft.com/office/drawing/2014/main" id="{51411C0D-42DA-DC41-8E4B-32AA30C76500}"/>
              </a:ext>
            </a:extLst>
          </p:cNvPr>
          <p:cNvSpPr txBox="1">
            <a:spLocks/>
          </p:cNvSpPr>
          <p:nvPr/>
        </p:nvSpPr>
        <p:spPr>
          <a:xfrm>
            <a:off x="6063267" y="3756554"/>
            <a:ext cx="2405672" cy="80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b="1" dirty="0">
                <a:solidFill>
                  <a:schemeClr val="accent6"/>
                </a:solidFill>
              </a:rPr>
              <a:t>3. Higher Wage Placements</a:t>
            </a:r>
          </a:p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dirty="0">
                <a:solidFill>
                  <a:schemeClr val="accent6"/>
                </a:solidFill>
              </a:rPr>
              <a:t>Connecting skilled talent with high-growth, family-sustaining career pathways.</a:t>
            </a:r>
          </a:p>
        </p:txBody>
      </p:sp>
      <p:sp>
        <p:nvSpPr>
          <p:cNvPr id="17" name="Google Shape;205;g3dc9f265027_5_40">
            <a:extLst>
              <a:ext uri="{FF2B5EF4-FFF2-40B4-BE49-F238E27FC236}">
                <a16:creationId xmlns:a16="http://schemas.microsoft.com/office/drawing/2014/main" id="{DFDCCE62-16B3-754F-9595-268445362EEA}"/>
              </a:ext>
            </a:extLst>
          </p:cNvPr>
          <p:cNvSpPr txBox="1">
            <a:spLocks/>
          </p:cNvSpPr>
          <p:nvPr/>
        </p:nvSpPr>
        <p:spPr>
          <a:xfrm>
            <a:off x="515498" y="3756554"/>
            <a:ext cx="2405672" cy="80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b="1" dirty="0">
                <a:solidFill>
                  <a:schemeClr val="accent6"/>
                </a:solidFill>
              </a:rPr>
              <a:t>4. Stronger Regional Tax Base</a:t>
            </a:r>
          </a:p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dirty="0">
                <a:solidFill>
                  <a:schemeClr val="accent6"/>
                </a:solidFill>
              </a:rPr>
              <a:t>Generating increased public revenue through economic growth and individual prosperity.</a:t>
            </a:r>
          </a:p>
        </p:txBody>
      </p:sp>
      <p:sp>
        <p:nvSpPr>
          <p:cNvPr id="18" name="Google Shape;205;g3dc9f265027_5_40">
            <a:extLst>
              <a:ext uri="{FF2B5EF4-FFF2-40B4-BE49-F238E27FC236}">
                <a16:creationId xmlns:a16="http://schemas.microsoft.com/office/drawing/2014/main" id="{E48E589E-058B-2E44-9CAE-02FC6535AC46}"/>
              </a:ext>
            </a:extLst>
          </p:cNvPr>
          <p:cNvSpPr txBox="1">
            <a:spLocks/>
          </p:cNvSpPr>
          <p:nvPr/>
        </p:nvSpPr>
        <p:spPr>
          <a:xfrm>
            <a:off x="515497" y="1668453"/>
            <a:ext cx="1994499" cy="80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b="1" dirty="0">
                <a:solidFill>
                  <a:schemeClr val="accent6"/>
                </a:solidFill>
              </a:rPr>
              <a:t>5. A Stronger, More Resilient &amp; Attractive Community</a:t>
            </a:r>
          </a:p>
          <a:p>
            <a:pPr marL="8890" indent="0">
              <a:buClr>
                <a:srgbClr val="E9861D"/>
              </a:buClr>
              <a:buSzPts val="1300"/>
              <a:buNone/>
            </a:pPr>
            <a:r>
              <a:rPr lang="en-US" sz="1100" dirty="0">
                <a:solidFill>
                  <a:schemeClr val="accent6"/>
                </a:solidFill>
              </a:rPr>
              <a:t>Creating a high-quality 'talent magnet' that drives business relocation, new talent, and regional growth, restarting the cycle.</a:t>
            </a:r>
          </a:p>
        </p:txBody>
      </p:sp>
    </p:spTree>
    <p:extLst>
      <p:ext uri="{BB962C8B-B14F-4D97-AF65-F5344CB8AC3E}">
        <p14:creationId xmlns:p14="http://schemas.microsoft.com/office/powerpoint/2010/main" val="2260527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E0A49A-3488-7D4E-A0E7-E49CB035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467400"/>
          </a:xfrm>
        </p:spPr>
        <p:txBody>
          <a:bodyPr/>
          <a:lstStyle/>
          <a:p>
            <a:r>
              <a:rPr lang="en-US" dirty="0"/>
              <a:t>2013</a:t>
            </a:r>
          </a:p>
        </p:txBody>
      </p:sp>
      <p:sp>
        <p:nvSpPr>
          <p:cNvPr id="26" name="Google Shape;76;g3dc9f265027_8_1">
            <a:extLst>
              <a:ext uri="{FF2B5EF4-FFF2-40B4-BE49-F238E27FC236}">
                <a16:creationId xmlns:a16="http://schemas.microsoft.com/office/drawing/2014/main" id="{DD418D61-ECD3-8844-895B-6AF35E6AD4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46534" y="2571750"/>
            <a:ext cx="4329196" cy="68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5598"/>
                </a:solidFill>
                <a:latin typeface=""/>
              </a:rPr>
              <a:t>We must provide a consistently safe and rigorous education for all.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BCBB11-5B0E-0D41-8BD7-444316B3A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458" t="4736" r="57411" b="11039"/>
          <a:stretch/>
        </p:blipFill>
        <p:spPr bwMode="auto">
          <a:xfrm>
            <a:off x="1224366" y="398761"/>
            <a:ext cx="2640772" cy="4374718"/>
          </a:xfrm>
          <a:prstGeom prst="roundRect">
            <a:avLst>
              <a:gd name="adj" fmla="val 8255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Google Shape;188;g3dc806d84b5_0_84">
            <a:extLst>
              <a:ext uri="{FF2B5EF4-FFF2-40B4-BE49-F238E27FC236}">
                <a16:creationId xmlns:a16="http://schemas.microsoft.com/office/drawing/2014/main" id="{298D4404-774C-4447-BA0D-A16986835B8D}"/>
              </a:ext>
            </a:extLst>
          </p:cNvPr>
          <p:cNvSpPr/>
          <p:nvPr/>
        </p:nvSpPr>
        <p:spPr>
          <a:xfrm>
            <a:off x="4289174" y="2068406"/>
            <a:ext cx="4243916" cy="376482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"/>
              </a:rPr>
              <a:t>Children have </a:t>
            </a:r>
            <a:r>
              <a:rPr lang="en-US" sz="2000" b="1" dirty="0">
                <a:solidFill>
                  <a:schemeClr val="accent1"/>
                </a:solidFill>
                <a:latin typeface=""/>
              </a:rPr>
              <a:t>only one </a:t>
            </a:r>
            <a:r>
              <a:rPr lang="en-US" sz="2000" b="1" dirty="0">
                <a:solidFill>
                  <a:schemeClr val="bg1"/>
                </a:solidFill>
                <a:latin typeface=""/>
              </a:rPr>
              <a:t>chance.</a:t>
            </a:r>
          </a:p>
        </p:txBody>
      </p:sp>
    </p:spTree>
    <p:extLst>
      <p:ext uri="{BB962C8B-B14F-4D97-AF65-F5344CB8AC3E}">
        <p14:creationId xmlns:p14="http://schemas.microsoft.com/office/powerpoint/2010/main" val="141825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dc9f265027_8_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2153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dirty="0">
                <a:latin typeface="Univers" panose="020B0503020202020204" pitchFamily="34" charset="0"/>
                <a:cs typeface="Calibri" panose="020F0502020204030204" pitchFamily="34" charset="0"/>
              </a:rPr>
              <a:t>Who We Are</a:t>
            </a:r>
            <a:endParaRPr dirty="0">
              <a:latin typeface="Univers" panose="020B0503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Google Shape;76;g3dc9f265027_8_1"/>
          <p:cNvSpPr txBox="1">
            <a:spLocks noGrp="1"/>
          </p:cNvSpPr>
          <p:nvPr>
            <p:ph type="body" idx="1"/>
          </p:nvPr>
        </p:nvSpPr>
        <p:spPr>
          <a:xfrm>
            <a:off x="4572000" y="3706593"/>
            <a:ext cx="4497858" cy="972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2880" lvl="0" indent="-17399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  <a:cs typeface="Calibri" panose="020F0502020204030204" pitchFamily="34" charset="0"/>
              </a:rPr>
              <a:t>GCWB  is the public workforce authority for 13 counties in southeast Texas</a:t>
            </a:r>
            <a:endParaRPr sz="1300" dirty="0">
              <a:solidFill>
                <a:schemeClr val="accent6"/>
              </a:solidFill>
              <a:latin typeface="Univers" panose="020B0503020202020204" pitchFamily="34" charset="0"/>
              <a:cs typeface="Calibri" panose="020F0502020204030204" pitchFamily="34" charset="0"/>
            </a:endParaRPr>
          </a:p>
          <a:p>
            <a:pPr marL="182880" lvl="0" indent="-173990" algn="l" rtl="0">
              <a:spcBef>
                <a:spcPts val="1000"/>
              </a:spcBef>
              <a:buClr>
                <a:schemeClr val="accent1"/>
              </a:buClr>
              <a:buSzPts val="1300"/>
              <a:buChar char="●"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  <a:cs typeface="Calibri" panose="020F0502020204030204" pitchFamily="34" charset="0"/>
              </a:rPr>
              <a:t>Over 7.5 million residents</a:t>
            </a:r>
            <a:endParaRPr sz="1300" dirty="0">
              <a:solidFill>
                <a:schemeClr val="accent6"/>
              </a:solidFill>
              <a:latin typeface="Univers" panose="020B0503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7" name="Google Shape;77;g3dc9f265027_8_1" title="map-GCWFB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713" y="62794"/>
            <a:ext cx="3146151" cy="364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3dc9f265027_8_1" title="texas_state_map_with_counties_vector_illustration_03 [Convertido].png"/>
          <p:cNvPicPr preferRelativeResize="0"/>
          <p:nvPr/>
        </p:nvPicPr>
        <p:blipFill rotWithShape="1">
          <a:blip r:embed="rId5">
            <a:alphaModFix/>
          </a:blip>
          <a:srcRect t="3393" b="3393"/>
          <a:stretch/>
        </p:blipFill>
        <p:spPr>
          <a:xfrm>
            <a:off x="-165475" y="586738"/>
            <a:ext cx="4821188" cy="4493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c806d84b5_0_7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4500" dirty="0">
                <a:solidFill>
                  <a:schemeClr val="lt1"/>
                </a:solidFill>
                <a:latin typeface="Univers" panose="020B0503020202020204" pitchFamily="34" charset="0"/>
              </a:rPr>
              <a:t>Call to Action</a:t>
            </a:r>
            <a:endParaRPr sz="4500" dirty="0">
              <a:solidFill>
                <a:schemeClr val="lt1"/>
              </a:solidFill>
              <a:latin typeface="Univers" panose="020B0503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dc806d84b5_0_7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6868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4500" dirty="0">
                <a:latin typeface="Univers" panose="020B0503020202020204" pitchFamily="34" charset="0"/>
              </a:rPr>
              <a:t>Roundtable Discussion</a:t>
            </a:r>
            <a:endParaRPr sz="4500" dirty="0">
              <a:latin typeface="Univers" panose="020B0503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3dc806d84b5_0_84" title="mock-annual-repor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3225" y="55100"/>
            <a:ext cx="4037101" cy="50883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g3dc806d84b5_0_84"/>
          <p:cNvGrpSpPr/>
          <p:nvPr/>
        </p:nvGrpSpPr>
        <p:grpSpPr>
          <a:xfrm>
            <a:off x="1111200" y="1547975"/>
            <a:ext cx="1685100" cy="1914200"/>
            <a:chOff x="5683875" y="1341000"/>
            <a:chExt cx="1685100" cy="1914200"/>
          </a:xfrm>
        </p:grpSpPr>
        <p:pic>
          <p:nvPicPr>
            <p:cNvPr id="187" name="Google Shape;187;g3dc806d84b5_0_84" title="Annual Report-WFS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83875" y="1570100"/>
              <a:ext cx="1685100" cy="16851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88" name="Google Shape;188;g3dc806d84b5_0_84"/>
            <p:cNvSpPr/>
            <p:nvPr/>
          </p:nvSpPr>
          <p:spPr>
            <a:xfrm>
              <a:off x="5788425" y="1341000"/>
              <a:ext cx="1476000" cy="302400"/>
            </a:xfrm>
            <a:prstGeom prst="roundRect">
              <a:avLst>
                <a:gd name="adj" fmla="val 50000"/>
              </a:avLst>
            </a:prstGeom>
            <a:solidFill>
              <a:srgbClr val="E9861D"/>
            </a:solidFill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lt1"/>
                  </a:solidFill>
                  <a:latin typeface="Univers" panose="020B0503020202020204" pitchFamily="34" charset="0"/>
                </a:rPr>
                <a:t>Scan to read</a:t>
              </a:r>
              <a:endParaRPr b="1" dirty="0">
                <a:solidFill>
                  <a:schemeClr val="lt1"/>
                </a:solidFill>
                <a:latin typeface="Univers" panose="020B0503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dc806d84b5_0_89"/>
          <p:cNvSpPr txBox="1">
            <a:spLocks noGrp="1"/>
          </p:cNvSpPr>
          <p:nvPr>
            <p:ph type="ctrTitle"/>
          </p:nvPr>
        </p:nvSpPr>
        <p:spPr>
          <a:xfrm>
            <a:off x="228600" y="1435100"/>
            <a:ext cx="8686800" cy="22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4500" dirty="0">
                <a:solidFill>
                  <a:schemeClr val="lt1"/>
                </a:solidFill>
                <a:latin typeface="Univers" panose="020B0503020202020204" pitchFamily="34" charset="0"/>
              </a:rPr>
              <a:t>Thank You!</a:t>
            </a:r>
            <a:endParaRPr sz="4500" dirty="0">
              <a:solidFill>
                <a:schemeClr val="lt1"/>
              </a:solidFill>
              <a:latin typeface="Univers" panose="020B0503020202020204" pitchFamily="34" charset="0"/>
            </a:endParaRPr>
          </a:p>
        </p:txBody>
      </p:sp>
      <p:pic>
        <p:nvPicPr>
          <p:cNvPr id="241" name="Google Shape;241;g3dc806d84b5_0_89" title="logo-WFS-color-neg-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5699" y="3880016"/>
            <a:ext cx="2568100" cy="76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dc806d84b5_0_89" title="logo-GCWFB-negative@4x-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9463" y="4045766"/>
            <a:ext cx="2935275" cy="596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B96EDFF-9857-3032-F1AD-036EF1F077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>
              <a:spcAft>
                <a:spcPts val="450"/>
              </a:spcAft>
            </a:pPr>
            <a:fld id="{03DC2DEF-D2FE-4B45-ABA4-9F153FD1C98A}" type="slidenum">
              <a:rPr lang="en-US" smtClean="0"/>
              <a:pPr>
                <a:spcAft>
                  <a:spcPts val="450"/>
                </a:spcAft>
              </a:pPr>
              <a:t>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71379C-5519-6D48-8DE8-8A7282F11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519" y="1251561"/>
            <a:ext cx="3033585" cy="28266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6A9913-2AE3-9142-A286-79F86B81B175}"/>
              </a:ext>
            </a:extLst>
          </p:cNvPr>
          <p:cNvSpPr txBox="1"/>
          <p:nvPr/>
        </p:nvSpPr>
        <p:spPr>
          <a:xfrm>
            <a:off x="6073577" y="1833459"/>
            <a:ext cx="273470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nivers" panose="020B0503020202020204" pitchFamily="34" charset="0"/>
              </a:rPr>
              <a:t>Of every dollar of state GDP generated was from the Gulf Coast region.</a:t>
            </a:r>
          </a:p>
        </p:txBody>
      </p:sp>
      <p:sp>
        <p:nvSpPr>
          <p:cNvPr id="17" name="Google Shape;188;g3dc806d84b5_0_84">
            <a:extLst>
              <a:ext uri="{FF2B5EF4-FFF2-40B4-BE49-F238E27FC236}">
                <a16:creationId xmlns:a16="http://schemas.microsoft.com/office/drawing/2014/main" id="{43627E86-5F0A-2E41-BA08-0F79532C5A43}"/>
              </a:ext>
            </a:extLst>
          </p:cNvPr>
          <p:cNvSpPr/>
          <p:nvPr/>
        </p:nvSpPr>
        <p:spPr>
          <a:xfrm>
            <a:off x="2807842" y="1570170"/>
            <a:ext cx="1532469" cy="6755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600" b="1" dirty="0">
                <a:solidFill>
                  <a:schemeClr val="lt1"/>
                </a:solidFill>
                <a:latin typeface="Univers" panose="020B0503020202020204" pitchFamily="34" charset="0"/>
              </a:rPr>
              <a:t>27¢</a:t>
            </a:r>
            <a:endParaRPr sz="3600" b="1" dirty="0">
              <a:solidFill>
                <a:schemeClr val="lt1"/>
              </a:solidFill>
              <a:latin typeface="Univers" panose="020B0503020202020204" pitchFamily="34" charset="0"/>
            </a:endParaRPr>
          </a:p>
        </p:txBody>
      </p:sp>
      <p:sp>
        <p:nvSpPr>
          <p:cNvPr id="19" name="Google Shape;25;g3dc8220a147_0_7">
            <a:extLst>
              <a:ext uri="{FF2B5EF4-FFF2-40B4-BE49-F238E27FC236}">
                <a16:creationId xmlns:a16="http://schemas.microsoft.com/office/drawing/2014/main" id="{FEB2BC06-810F-2541-AA22-75C74A19D0D0}"/>
              </a:ext>
            </a:extLst>
          </p:cNvPr>
          <p:cNvSpPr/>
          <p:nvPr/>
        </p:nvSpPr>
        <p:spPr>
          <a:xfrm>
            <a:off x="0" y="5048700"/>
            <a:ext cx="9144000" cy="11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20" name="Google Shape;26;g3dc8220a147_0_7" title="Asset 5@4x-8.png">
            <a:extLst>
              <a:ext uri="{FF2B5EF4-FFF2-40B4-BE49-F238E27FC236}">
                <a16:creationId xmlns:a16="http://schemas.microsoft.com/office/drawing/2014/main" id="{191EA814-1A92-8B4F-B55A-CB1BF74B92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69" b="179"/>
          <a:stretch/>
        </p:blipFill>
        <p:spPr>
          <a:xfrm>
            <a:off x="7255830" y="4760948"/>
            <a:ext cx="782752" cy="15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7;g3dc8220a147_0_7" title="logo-WFS-white-8.png">
            <a:extLst>
              <a:ext uri="{FF2B5EF4-FFF2-40B4-BE49-F238E27FC236}">
                <a16:creationId xmlns:a16="http://schemas.microsoft.com/office/drawing/2014/main" id="{CB519378-C25D-1F48-8A60-C9B05132145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92160" y="4678925"/>
            <a:ext cx="809945" cy="240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26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dc806d84b5_0_1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2153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dirty="0">
                <a:latin typeface="Univers" panose="020B0503020202020204" pitchFamily="34" charset="0"/>
              </a:rPr>
              <a:t>2024-2029 GCWB Strategic Plan</a:t>
            </a:r>
            <a:endParaRPr dirty="0">
              <a:latin typeface="Univers" panose="020B0503020202020204" pitchFamily="34" charset="0"/>
            </a:endParaRPr>
          </a:p>
        </p:txBody>
      </p:sp>
      <p:pic>
        <p:nvPicPr>
          <p:cNvPr id="86" name="Google Shape;86;g3dc806d84b5_0_18" title="graphic-WFS-strategic_goals-022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4980" y="695999"/>
            <a:ext cx="3593205" cy="387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close-up of a person shaking hands&#10;&#10;Description automatically generated">
            <a:extLst>
              <a:ext uri="{FF2B5EF4-FFF2-40B4-BE49-F238E27FC236}">
                <a16:creationId xmlns:a16="http://schemas.microsoft.com/office/drawing/2014/main" id="{DD2B3401-9310-C013-7C42-9F14E01E8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2" t="50012" r="4384" b="4486"/>
          <a:stretch/>
        </p:blipFill>
        <p:spPr>
          <a:xfrm>
            <a:off x="341291" y="2784652"/>
            <a:ext cx="4512575" cy="1474557"/>
          </a:xfrm>
          <a:prstGeom prst="rect">
            <a:avLst/>
          </a:prstGeom>
        </p:spPr>
      </p:pic>
      <p:pic>
        <p:nvPicPr>
          <p:cNvPr id="5" name="Picture 4" descr="A close-up of a person shaking hands&#10;&#10;Description automatically generated">
            <a:extLst>
              <a:ext uri="{FF2B5EF4-FFF2-40B4-BE49-F238E27FC236}">
                <a16:creationId xmlns:a16="http://schemas.microsoft.com/office/drawing/2014/main" id="{00D1BC88-19BC-C74C-8B26-7BAFE504E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2" t="4497" r="4384" b="53627"/>
          <a:stretch/>
        </p:blipFill>
        <p:spPr>
          <a:xfrm>
            <a:off x="341291" y="1299379"/>
            <a:ext cx="4512575" cy="13570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dc806d84b5_0_41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2153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Univers" panose="020B0503020202020204" pitchFamily="34" charset="0"/>
              </a:rPr>
              <a:t>Our Scale of Impact</a:t>
            </a:r>
            <a:endParaRPr dirty="0">
              <a:latin typeface="Univers" panose="020B0503020202020204" pitchFamily="34" charset="0"/>
            </a:endParaRPr>
          </a:p>
        </p:txBody>
      </p:sp>
      <p:pic>
        <p:nvPicPr>
          <p:cNvPr id="93" name="Google Shape;93;g3dc806d84b5_0_41" title="element-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769" y="2956341"/>
            <a:ext cx="2633949" cy="1380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dc806d84b5_0_41" title="element-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1775" y="1238416"/>
            <a:ext cx="2183981" cy="136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dc806d84b5_0_41" title="elemenet-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664" y="3051505"/>
            <a:ext cx="2395246" cy="127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dc806d84b5_0_41" title="element-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5076" y="3002026"/>
            <a:ext cx="2151057" cy="127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3dc806d84b5_0_41" title="element-2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8670" y="1269442"/>
            <a:ext cx="2633946" cy="130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3dc806d84b5_0_41" title="element-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5075" y="1226625"/>
            <a:ext cx="2151045" cy="1389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c8220a147_1_19"/>
          <p:cNvSpPr txBox="1">
            <a:spLocks noGrp="1"/>
          </p:cNvSpPr>
          <p:nvPr>
            <p:ph type="body" idx="1"/>
          </p:nvPr>
        </p:nvSpPr>
        <p:spPr>
          <a:xfrm>
            <a:off x="228600" y="3218900"/>
            <a:ext cx="16167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</a:rPr>
              <a:t>Healthcare &amp; Life Sciences</a:t>
            </a:r>
            <a:endParaRPr sz="1300" dirty="0">
              <a:solidFill>
                <a:schemeClr val="accent6"/>
              </a:solidFill>
              <a:latin typeface="Univers" panose="020B0503020202020204" pitchFamily="34" charset="0"/>
            </a:endParaRPr>
          </a:p>
        </p:txBody>
      </p:sp>
      <p:sp>
        <p:nvSpPr>
          <p:cNvPr id="105" name="Google Shape;105;g3dc8220a147_1_1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2153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dirty="0"/>
              <a:t>Employer Services</a:t>
            </a:r>
            <a:endParaRPr dirty="0"/>
          </a:p>
        </p:txBody>
      </p:sp>
      <p:sp>
        <p:nvSpPr>
          <p:cNvPr id="106" name="Google Shape;106;g3dc8220a147_1_19"/>
          <p:cNvSpPr txBox="1">
            <a:spLocks noGrp="1"/>
          </p:cNvSpPr>
          <p:nvPr>
            <p:ph type="body" idx="1"/>
          </p:nvPr>
        </p:nvSpPr>
        <p:spPr>
          <a:xfrm>
            <a:off x="2010612" y="3218900"/>
            <a:ext cx="16167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</a:rPr>
              <a:t>Energy (Oil, Gas, Petrochemical, Renewables)</a:t>
            </a:r>
            <a:endParaRPr sz="1300" dirty="0">
              <a:solidFill>
                <a:schemeClr val="accent6"/>
              </a:solidFill>
              <a:latin typeface="Univers" panose="020B0503020202020204" pitchFamily="34" charset="0"/>
            </a:endParaRPr>
          </a:p>
        </p:txBody>
      </p:sp>
      <p:sp>
        <p:nvSpPr>
          <p:cNvPr id="107" name="Google Shape;107;g3dc8220a147_1_19"/>
          <p:cNvSpPr txBox="1">
            <a:spLocks noGrp="1"/>
          </p:cNvSpPr>
          <p:nvPr>
            <p:ph type="body" idx="1"/>
          </p:nvPr>
        </p:nvSpPr>
        <p:spPr>
          <a:xfrm>
            <a:off x="3792623" y="3218900"/>
            <a:ext cx="16167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</a:rPr>
              <a:t>Advanced Manufacturing</a:t>
            </a:r>
            <a:endParaRPr sz="1300" dirty="0">
              <a:solidFill>
                <a:schemeClr val="accent6"/>
              </a:solidFill>
              <a:latin typeface="Univers" panose="020B0503020202020204" pitchFamily="34" charset="0"/>
            </a:endParaRPr>
          </a:p>
        </p:txBody>
      </p:sp>
      <p:sp>
        <p:nvSpPr>
          <p:cNvPr id="108" name="Google Shape;108;g3dc8220a147_1_19"/>
          <p:cNvSpPr txBox="1">
            <a:spLocks noGrp="1"/>
          </p:cNvSpPr>
          <p:nvPr>
            <p:ph type="body" idx="1"/>
          </p:nvPr>
        </p:nvSpPr>
        <p:spPr>
          <a:xfrm>
            <a:off x="5574635" y="3218900"/>
            <a:ext cx="16167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</a:rPr>
              <a:t>Construction &amp; Skilled Trades</a:t>
            </a:r>
            <a:endParaRPr sz="1300" dirty="0">
              <a:solidFill>
                <a:schemeClr val="accent6"/>
              </a:solidFill>
              <a:latin typeface="Univers" panose="020B0503020202020204" pitchFamily="34" charset="0"/>
            </a:endParaRPr>
          </a:p>
        </p:txBody>
      </p:sp>
      <p:sp>
        <p:nvSpPr>
          <p:cNvPr id="109" name="Google Shape;109;g3dc8220a147_1_19"/>
          <p:cNvSpPr txBox="1">
            <a:spLocks noGrp="1"/>
          </p:cNvSpPr>
          <p:nvPr>
            <p:ph type="body" idx="1"/>
          </p:nvPr>
        </p:nvSpPr>
        <p:spPr>
          <a:xfrm>
            <a:off x="7298825" y="3218900"/>
            <a:ext cx="16167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accent6"/>
                </a:solidFill>
                <a:latin typeface="Univers" panose="020B0503020202020204" pitchFamily="34" charset="0"/>
              </a:rPr>
              <a:t>Information Technology &amp; Digital Technology</a:t>
            </a:r>
            <a:endParaRPr sz="1300" dirty="0">
              <a:solidFill>
                <a:schemeClr val="accent6"/>
              </a:solidFill>
              <a:latin typeface="Univers" panose="020B0503020202020204" pitchFamily="34" charset="0"/>
            </a:endParaRPr>
          </a:p>
        </p:txBody>
      </p:sp>
      <p:pic>
        <p:nvPicPr>
          <p:cNvPr id="110" name="Google Shape;110;g3dc8220a147_1_19"/>
          <p:cNvPicPr preferRelativeResize="0"/>
          <p:nvPr/>
        </p:nvPicPr>
        <p:blipFill rotWithShape="1">
          <a:blip r:embed="rId4">
            <a:alphaModFix/>
          </a:blip>
          <a:srcRect l="34426"/>
          <a:stretch/>
        </p:blipFill>
        <p:spPr>
          <a:xfrm>
            <a:off x="228600" y="1432875"/>
            <a:ext cx="1616700" cy="1646400"/>
          </a:xfrm>
          <a:prstGeom prst="roundRect">
            <a:avLst>
              <a:gd name="adj" fmla="val 8534"/>
            </a:avLst>
          </a:prstGeom>
          <a:noFill/>
          <a:ln>
            <a:noFill/>
          </a:ln>
        </p:spPr>
      </p:pic>
      <p:pic>
        <p:nvPicPr>
          <p:cNvPr id="111" name="Google Shape;111;g3dc8220a147_1_19"/>
          <p:cNvPicPr preferRelativeResize="0"/>
          <p:nvPr/>
        </p:nvPicPr>
        <p:blipFill rotWithShape="1">
          <a:blip r:embed="rId5">
            <a:alphaModFix/>
          </a:blip>
          <a:srcRect l="19587" r="14839"/>
          <a:stretch/>
        </p:blipFill>
        <p:spPr>
          <a:xfrm>
            <a:off x="2010600" y="1432875"/>
            <a:ext cx="1616700" cy="1646400"/>
          </a:xfrm>
          <a:prstGeom prst="roundRect">
            <a:avLst>
              <a:gd name="adj" fmla="val 9051"/>
            </a:avLst>
          </a:prstGeom>
          <a:noFill/>
          <a:ln>
            <a:noFill/>
          </a:ln>
        </p:spPr>
      </p:pic>
      <p:pic>
        <p:nvPicPr>
          <p:cNvPr id="112" name="Google Shape;112;g3dc8220a147_1_19"/>
          <p:cNvPicPr preferRelativeResize="0"/>
          <p:nvPr/>
        </p:nvPicPr>
        <p:blipFill rotWithShape="1">
          <a:blip r:embed="rId6">
            <a:alphaModFix/>
          </a:blip>
          <a:srcRect l="21443" r="13202"/>
          <a:stretch/>
        </p:blipFill>
        <p:spPr>
          <a:xfrm>
            <a:off x="3792600" y="1435100"/>
            <a:ext cx="1616700" cy="1646400"/>
          </a:xfrm>
          <a:prstGeom prst="roundRect">
            <a:avLst>
              <a:gd name="adj" fmla="val 8824"/>
            </a:avLst>
          </a:prstGeom>
          <a:noFill/>
          <a:ln>
            <a:noFill/>
          </a:ln>
        </p:spPr>
      </p:pic>
      <p:pic>
        <p:nvPicPr>
          <p:cNvPr id="113" name="Google Shape;113;g3dc8220a147_1_19"/>
          <p:cNvPicPr preferRelativeResize="0"/>
          <p:nvPr/>
        </p:nvPicPr>
        <p:blipFill rotWithShape="1">
          <a:blip r:embed="rId7">
            <a:alphaModFix/>
          </a:blip>
          <a:srcRect l="28577" r="5849"/>
          <a:stretch/>
        </p:blipFill>
        <p:spPr>
          <a:xfrm>
            <a:off x="5550900" y="1432875"/>
            <a:ext cx="1616700" cy="1646400"/>
          </a:xfrm>
          <a:prstGeom prst="roundRect">
            <a:avLst>
              <a:gd name="adj" fmla="val 8949"/>
            </a:avLst>
          </a:prstGeom>
          <a:noFill/>
          <a:ln>
            <a:noFill/>
          </a:ln>
        </p:spPr>
      </p:pic>
      <p:pic>
        <p:nvPicPr>
          <p:cNvPr id="114" name="Google Shape;114;g3dc8220a147_1_19"/>
          <p:cNvPicPr preferRelativeResize="0"/>
          <p:nvPr/>
        </p:nvPicPr>
        <p:blipFill rotWithShape="1">
          <a:blip r:embed="rId8">
            <a:alphaModFix/>
          </a:blip>
          <a:srcRect l="29553"/>
          <a:stretch/>
        </p:blipFill>
        <p:spPr>
          <a:xfrm>
            <a:off x="7321050" y="1432875"/>
            <a:ext cx="1616700" cy="1646400"/>
          </a:xfrm>
          <a:prstGeom prst="roundRect">
            <a:avLst>
              <a:gd name="adj" fmla="val 834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WFS Employer Video - HCA Health Care">
            <a:hlinkClick r:id="" action="ppaction://media"/>
            <a:extLst>
              <a:ext uri="{FF2B5EF4-FFF2-40B4-BE49-F238E27FC236}">
                <a16:creationId xmlns:a16="http://schemas.microsoft.com/office/drawing/2014/main" id="{1920FCFA-DBC4-F25C-E00C-758526081E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94398" y="397457"/>
            <a:ext cx="7355203" cy="4155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3dc9f265027_5_0" title="mock-handbook-WFS-(Free_US_Half_Fold_Brochure_Mockup_4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5563" y="311036"/>
            <a:ext cx="4320525" cy="43880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g3dc9f265027_5_0"/>
          <p:cNvGrpSpPr/>
          <p:nvPr/>
        </p:nvGrpSpPr>
        <p:grpSpPr>
          <a:xfrm>
            <a:off x="6133325" y="1547975"/>
            <a:ext cx="1685100" cy="1914200"/>
            <a:chOff x="5683875" y="1341000"/>
            <a:chExt cx="1685100" cy="1914200"/>
          </a:xfrm>
        </p:grpSpPr>
        <p:pic>
          <p:nvPicPr>
            <p:cNvPr id="196" name="Google Shape;196;g3dc9f265027_5_0" title="Complete Guide of Services-WFS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83875" y="1570100"/>
              <a:ext cx="1685100" cy="16851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97" name="Google Shape;197;g3dc9f265027_5_0"/>
            <p:cNvSpPr/>
            <p:nvPr/>
          </p:nvSpPr>
          <p:spPr>
            <a:xfrm>
              <a:off x="5788425" y="1341000"/>
              <a:ext cx="1476000" cy="302400"/>
            </a:xfrm>
            <a:prstGeom prst="roundRect">
              <a:avLst>
                <a:gd name="adj" fmla="val 50000"/>
              </a:avLst>
            </a:prstGeom>
            <a:solidFill>
              <a:srgbClr val="E9861D"/>
            </a:solidFill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lt1"/>
                  </a:solidFill>
                  <a:latin typeface="Univers" panose="020B0503020202020204" pitchFamily="34" charset="0"/>
                </a:rPr>
                <a:t>Scan to read</a:t>
              </a:r>
              <a:endParaRPr b="1" dirty="0">
                <a:solidFill>
                  <a:schemeClr val="lt1"/>
                </a:solidFill>
                <a:latin typeface="Univers" panose="020B0503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c806d84b5_0_46"/>
          <p:cNvSpPr/>
          <p:nvPr/>
        </p:nvSpPr>
        <p:spPr>
          <a:xfrm>
            <a:off x="226300" y="3217825"/>
            <a:ext cx="2801100" cy="1262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dc806d84b5_0_46"/>
          <p:cNvSpPr/>
          <p:nvPr/>
        </p:nvSpPr>
        <p:spPr>
          <a:xfrm>
            <a:off x="3170300" y="3217825"/>
            <a:ext cx="2801100" cy="1262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dc806d84b5_0_46"/>
          <p:cNvSpPr/>
          <p:nvPr/>
        </p:nvSpPr>
        <p:spPr>
          <a:xfrm>
            <a:off x="6114300" y="3217825"/>
            <a:ext cx="2801100" cy="12621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3dc806d84b5_0_46"/>
          <p:cNvSpPr txBox="1">
            <a:spLocks noGrp="1"/>
          </p:cNvSpPr>
          <p:nvPr>
            <p:ph type="title"/>
          </p:nvPr>
        </p:nvSpPr>
        <p:spPr>
          <a:xfrm>
            <a:off x="228600" y="342620"/>
            <a:ext cx="86868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dirty="0">
                <a:solidFill>
                  <a:schemeClr val="bg1"/>
                </a:solidFill>
                <a:latin typeface="Univers" panose="020B0503020202020204" pitchFamily="34" charset="0"/>
              </a:rPr>
              <a:t>Texas Workforce Commission</a:t>
            </a:r>
            <a:endParaRPr dirty="0">
              <a:solidFill>
                <a:schemeClr val="bg1"/>
              </a:solidFill>
              <a:latin typeface="Univers" panose="020B0503020202020204" pitchFamily="34" charset="0"/>
            </a:endParaRPr>
          </a:p>
        </p:txBody>
      </p:sp>
      <p:sp>
        <p:nvSpPr>
          <p:cNvPr id="130" name="Google Shape;130;g3dc806d84b5_0_46"/>
          <p:cNvSpPr txBox="1">
            <a:spLocks noGrp="1"/>
          </p:cNvSpPr>
          <p:nvPr>
            <p:ph type="title"/>
          </p:nvPr>
        </p:nvSpPr>
        <p:spPr>
          <a:xfrm>
            <a:off x="228600" y="1453247"/>
            <a:ext cx="86868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dirty="0">
                <a:solidFill>
                  <a:srgbClr val="FFC000"/>
                </a:solidFill>
                <a:latin typeface="Univers" panose="020B0503020202020204" pitchFamily="34" charset="0"/>
              </a:rPr>
              <a:t>Gulf Coast Workforce Board</a:t>
            </a:r>
            <a:endParaRPr dirty="0">
              <a:solidFill>
                <a:srgbClr val="FFC000"/>
              </a:solidFill>
              <a:latin typeface="Univers" panose="020B0503020202020204" pitchFamily="34" charset="0"/>
            </a:endParaRPr>
          </a:p>
        </p:txBody>
      </p:sp>
      <p:sp>
        <p:nvSpPr>
          <p:cNvPr id="131" name="Google Shape;131;g3dc806d84b5_0_46"/>
          <p:cNvSpPr/>
          <p:nvPr/>
        </p:nvSpPr>
        <p:spPr>
          <a:xfrm>
            <a:off x="228600" y="3217875"/>
            <a:ext cx="2801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dirty="0">
                <a:solidFill>
                  <a:schemeClr val="lt1"/>
                </a:solidFill>
                <a:latin typeface="Univers" panose="020B0503020202020204" pitchFamily="34" charset="0"/>
              </a:rPr>
              <a:t>Career Advising, Assessment &amp; Scholarships</a:t>
            </a:r>
            <a:endParaRPr sz="2000" i="0" u="none" strike="noStrike" cap="none" dirty="0">
              <a:solidFill>
                <a:schemeClr val="lt1"/>
              </a:solidFill>
              <a:latin typeface="Univers" panose="020B0503020202020204" pitchFamily="34" charset="0"/>
              <a:sym typeface="Arial"/>
            </a:endParaRPr>
          </a:p>
        </p:txBody>
      </p:sp>
      <p:sp>
        <p:nvSpPr>
          <p:cNvPr id="132" name="Google Shape;132;g3dc806d84b5_0_46"/>
          <p:cNvSpPr/>
          <p:nvPr/>
        </p:nvSpPr>
        <p:spPr>
          <a:xfrm>
            <a:off x="3171450" y="3217875"/>
            <a:ext cx="2801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dirty="0">
                <a:solidFill>
                  <a:schemeClr val="lt1"/>
                </a:solidFill>
                <a:latin typeface="Univers" panose="020B0503020202020204" pitchFamily="34" charset="0"/>
              </a:rPr>
              <a:t>Training &amp; Certifications</a:t>
            </a:r>
            <a:endParaRPr sz="2000" i="0" u="none" strike="noStrike" cap="none" dirty="0">
              <a:solidFill>
                <a:schemeClr val="lt1"/>
              </a:solidFill>
              <a:latin typeface="Univers" panose="020B0503020202020204" pitchFamily="34" charset="0"/>
              <a:sym typeface="Arial"/>
            </a:endParaRPr>
          </a:p>
        </p:txBody>
      </p:sp>
      <p:sp>
        <p:nvSpPr>
          <p:cNvPr id="133" name="Google Shape;133;g3dc806d84b5_0_46"/>
          <p:cNvSpPr/>
          <p:nvPr/>
        </p:nvSpPr>
        <p:spPr>
          <a:xfrm>
            <a:off x="6114300" y="3217875"/>
            <a:ext cx="2801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  <a:latin typeface="Univers" panose="020B0503020202020204" pitchFamily="34" charset="0"/>
              </a:rPr>
              <a:t>Adult Education &amp; Literacy</a:t>
            </a:r>
            <a:endParaRPr sz="2000" i="0" u="none" strike="noStrike" cap="none" dirty="0">
              <a:solidFill>
                <a:schemeClr val="accent6"/>
              </a:solidFill>
              <a:latin typeface="Univers" panose="020B0503020202020204" pitchFamily="34" charset="0"/>
              <a:sym typeface="Arial"/>
            </a:endParaRPr>
          </a:p>
        </p:txBody>
      </p:sp>
      <p:sp>
        <p:nvSpPr>
          <p:cNvPr id="134" name="Google Shape;134;g3dc806d84b5_0_46"/>
          <p:cNvSpPr/>
          <p:nvPr/>
        </p:nvSpPr>
        <p:spPr>
          <a:xfrm>
            <a:off x="4426500" y="875111"/>
            <a:ext cx="291000" cy="467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dc806d84b5_0_46"/>
          <p:cNvSpPr/>
          <p:nvPr/>
        </p:nvSpPr>
        <p:spPr>
          <a:xfrm>
            <a:off x="4426500" y="1998616"/>
            <a:ext cx="291000" cy="4674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30;g3dc806d84b5_0_46">
            <a:extLst>
              <a:ext uri="{FF2B5EF4-FFF2-40B4-BE49-F238E27FC236}">
                <a16:creationId xmlns:a16="http://schemas.microsoft.com/office/drawing/2014/main" id="{25D3ED52-7477-DC99-6371-36F47471F0CE}"/>
              </a:ext>
            </a:extLst>
          </p:cNvPr>
          <p:cNvSpPr txBox="1">
            <a:spLocks/>
          </p:cNvSpPr>
          <p:nvPr/>
        </p:nvSpPr>
        <p:spPr>
          <a:xfrm>
            <a:off x="269844" y="2571750"/>
            <a:ext cx="86868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nivers" panose="020B0503020202020204" pitchFamily="34" charset="0"/>
              </a:rPr>
              <a:t>Gulf Coast Provider Network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 WFS">
  <a:themeElements>
    <a:clrScheme name="Simple Light">
      <a:dk1>
        <a:srgbClr val="71767A"/>
      </a:dk1>
      <a:lt1>
        <a:srgbClr val="FFFFFF"/>
      </a:lt1>
      <a:dk2>
        <a:srgbClr val="595959"/>
      </a:dk2>
      <a:lt2>
        <a:srgbClr val="EEEEEE"/>
      </a:lt2>
      <a:accent1>
        <a:srgbClr val="E9861D"/>
      </a:accent1>
      <a:accent2>
        <a:srgbClr val="0089CE"/>
      </a:accent2>
      <a:accent3>
        <a:srgbClr val="71767A"/>
      </a:accent3>
      <a:accent4>
        <a:srgbClr val="FEBE2D"/>
      </a:accent4>
      <a:accent5>
        <a:srgbClr val="00AEEF"/>
      </a:accent5>
      <a:accent6>
        <a:srgbClr val="005598"/>
      </a:accent6>
      <a:hlink>
        <a:srgbClr val="FF7D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749</Words>
  <Application>Microsoft Macintosh PowerPoint</Application>
  <PresentationFormat>On-screen Show (16:9)</PresentationFormat>
  <Paragraphs>123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Arial</vt:lpstr>
      <vt:lpstr>Univers</vt:lpstr>
      <vt:lpstr>Open Sans Light</vt:lpstr>
      <vt:lpstr>Simple Light WFS</vt:lpstr>
      <vt:lpstr>Welcome</vt:lpstr>
      <vt:lpstr>Who We Are</vt:lpstr>
      <vt:lpstr>PowerPoint Presentation</vt:lpstr>
      <vt:lpstr>2024-2029 GCWB Strategic Plan</vt:lpstr>
      <vt:lpstr>Our Scale of Impact</vt:lpstr>
      <vt:lpstr>Employer Services</vt:lpstr>
      <vt:lpstr>PowerPoint Presentation</vt:lpstr>
      <vt:lpstr>PowerPoint Presentation</vt:lpstr>
      <vt:lpstr>Texas Workforce Commission</vt:lpstr>
      <vt:lpstr>PowerPoint Presentation</vt:lpstr>
      <vt:lpstr>PowerPoint Presentation</vt:lpstr>
      <vt:lpstr>PowerPoint Presentation</vt:lpstr>
      <vt:lpstr>Childcare and Economic Mobility</vt:lpstr>
      <vt:lpstr>PowerPoint Presentation</vt:lpstr>
      <vt:lpstr>PowerPoint Presentation</vt:lpstr>
      <vt:lpstr>National Assessment of Educational Progress (NAEP) – The Nation’s Report Card (2024)</vt:lpstr>
      <vt:lpstr>From Programs To Systems</vt:lpstr>
      <vt:lpstr>The Regional Prosperity Flywheel</vt:lpstr>
      <vt:lpstr>2013</vt:lpstr>
      <vt:lpstr>Call to Action</vt:lpstr>
      <vt:lpstr>Roundtable Discussion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cp:lastModifiedBy>Microsoft Office User</cp:lastModifiedBy>
  <cp:revision>29</cp:revision>
  <dcterms:created xsi:type="dcterms:W3CDTF">2006-08-16T00:00:00Z</dcterms:created>
  <dcterms:modified xsi:type="dcterms:W3CDTF">2026-03-30T15:27:23Z</dcterms:modified>
</cp:coreProperties>
</file>